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94"/>
  </p:notesMasterIdLst>
  <p:handoutMasterIdLst>
    <p:handoutMasterId r:id="rId95"/>
  </p:handoutMasterIdLst>
  <p:sldIdLst>
    <p:sldId id="256" r:id="rId3"/>
    <p:sldId id="257" r:id="rId4"/>
    <p:sldId id="303" r:id="rId5"/>
    <p:sldId id="506" r:id="rId6"/>
    <p:sldId id="304" r:id="rId7"/>
    <p:sldId id="517" r:id="rId8"/>
    <p:sldId id="363" r:id="rId9"/>
    <p:sldId id="482" r:id="rId10"/>
    <p:sldId id="468" r:id="rId11"/>
    <p:sldId id="467" r:id="rId12"/>
    <p:sldId id="367" r:id="rId13"/>
    <p:sldId id="369" r:id="rId14"/>
    <p:sldId id="368" r:id="rId15"/>
    <p:sldId id="366" r:id="rId16"/>
    <p:sldId id="364" r:id="rId17"/>
    <p:sldId id="518" r:id="rId18"/>
    <p:sldId id="365" r:id="rId19"/>
    <p:sldId id="375" r:id="rId20"/>
    <p:sldId id="469" r:id="rId21"/>
    <p:sldId id="519" r:id="rId22"/>
    <p:sldId id="374" r:id="rId23"/>
    <p:sldId id="507" r:id="rId24"/>
    <p:sldId id="470" r:id="rId25"/>
    <p:sldId id="370" r:id="rId26"/>
    <p:sldId id="384" r:id="rId27"/>
    <p:sldId id="382" r:id="rId28"/>
    <p:sldId id="383" r:id="rId29"/>
    <p:sldId id="385" r:id="rId30"/>
    <p:sldId id="485" r:id="rId31"/>
    <p:sldId id="422" r:id="rId32"/>
    <p:sldId id="421" r:id="rId33"/>
    <p:sldId id="423" r:id="rId34"/>
    <p:sldId id="424" r:id="rId35"/>
    <p:sldId id="425" r:id="rId36"/>
    <p:sldId id="426" r:id="rId37"/>
    <p:sldId id="510" r:id="rId38"/>
    <p:sldId id="511" r:id="rId39"/>
    <p:sldId id="512" r:id="rId40"/>
    <p:sldId id="513" r:id="rId41"/>
    <p:sldId id="514" r:id="rId42"/>
    <p:sldId id="515" r:id="rId43"/>
    <p:sldId id="516" r:id="rId44"/>
    <p:sldId id="428" r:id="rId45"/>
    <p:sldId id="429" r:id="rId46"/>
    <p:sldId id="486" r:id="rId47"/>
    <p:sldId id="433" r:id="rId48"/>
    <p:sldId id="472" r:id="rId49"/>
    <p:sldId id="471" r:id="rId50"/>
    <p:sldId id="473" r:id="rId51"/>
    <p:sldId id="474" r:id="rId52"/>
    <p:sldId id="466" r:id="rId53"/>
    <p:sldId id="487" r:id="rId54"/>
    <p:sldId id="465" r:id="rId55"/>
    <p:sldId id="477" r:id="rId56"/>
    <p:sldId id="478" r:id="rId57"/>
    <p:sldId id="479" r:id="rId58"/>
    <p:sldId id="480" r:id="rId59"/>
    <p:sldId id="481" r:id="rId60"/>
    <p:sldId id="439" r:id="rId61"/>
    <p:sldId id="440" r:id="rId62"/>
    <p:sldId id="441" r:id="rId63"/>
    <p:sldId id="442" r:id="rId64"/>
    <p:sldId id="443" r:id="rId65"/>
    <p:sldId id="444" r:id="rId66"/>
    <p:sldId id="445" r:id="rId67"/>
    <p:sldId id="447" r:id="rId68"/>
    <p:sldId id="446" r:id="rId69"/>
    <p:sldId id="488" r:id="rId70"/>
    <p:sldId id="484" r:id="rId71"/>
    <p:sldId id="449" r:id="rId72"/>
    <p:sldId id="490" r:id="rId73"/>
    <p:sldId id="491" r:id="rId74"/>
    <p:sldId id="450" r:id="rId75"/>
    <p:sldId id="492" r:id="rId76"/>
    <p:sldId id="451" r:id="rId77"/>
    <p:sldId id="452" r:id="rId78"/>
    <p:sldId id="508" r:id="rId79"/>
    <p:sldId id="453" r:id="rId80"/>
    <p:sldId id="455" r:id="rId81"/>
    <p:sldId id="457" r:id="rId82"/>
    <p:sldId id="458" r:id="rId83"/>
    <p:sldId id="494" r:id="rId84"/>
    <p:sldId id="495" r:id="rId85"/>
    <p:sldId id="493" r:id="rId86"/>
    <p:sldId id="459" r:id="rId87"/>
    <p:sldId id="460" r:id="rId88"/>
    <p:sldId id="498" r:id="rId89"/>
    <p:sldId id="499" r:id="rId90"/>
    <p:sldId id="500" r:id="rId91"/>
    <p:sldId id="501" r:id="rId92"/>
    <p:sldId id="504" r:id="rId93"/>
  </p:sldIdLst>
  <p:sldSz cx="12192000" cy="6858000"/>
  <p:notesSz cx="9144000" cy="6858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F79"/>
    <a:srgbClr val="FFFFD9"/>
    <a:srgbClr val="0398F4"/>
    <a:srgbClr val="0092F3"/>
    <a:srgbClr val="FFFFFF"/>
    <a:srgbClr val="47FFD1"/>
    <a:srgbClr val="8EBAC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3C7877-F05E-45BC-8091-E35F0E813335}" v="2" dt="2024-08-05T13:35:27.7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11" autoAdjust="0"/>
    <p:restoredTop sz="71487" autoAdjust="0"/>
  </p:normalViewPr>
  <p:slideViewPr>
    <p:cSldViewPr snapToGrid="0">
      <p:cViewPr varScale="1">
        <p:scale>
          <a:sx n="89" d="100"/>
          <a:sy n="89" d="100"/>
        </p:scale>
        <p:origin x="193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handoutMaster" Target="handoutMasters/handout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 Martin Lund" userId="82ab92e5-b32b-4352-9004-d91953c95f92" providerId="ADAL" clId="{1799575D-71E2-458B-8B85-33B4DE87A03E}"/>
    <pc:docChg chg="custSel modSld">
      <pc:chgData name="Erik Martin Lund" userId="82ab92e5-b32b-4352-9004-d91953c95f92" providerId="ADAL" clId="{1799575D-71E2-458B-8B85-33B4DE87A03E}" dt="2023-01-31T08:28:36.019" v="553" actId="113"/>
      <pc:docMkLst>
        <pc:docMk/>
      </pc:docMkLst>
      <pc:sldChg chg="addSp delSp modSp mod">
        <pc:chgData name="Erik Martin Lund" userId="82ab92e5-b32b-4352-9004-d91953c95f92" providerId="ADAL" clId="{1799575D-71E2-458B-8B85-33B4DE87A03E}" dt="2023-01-25T16:08:52.590" v="6" actId="20577"/>
        <pc:sldMkLst>
          <pc:docMk/>
          <pc:sldMk cId="355429342" sldId="256"/>
        </pc:sldMkLst>
        <pc:spChg chg="mod">
          <ac:chgData name="Erik Martin Lund" userId="82ab92e5-b32b-4352-9004-d91953c95f92" providerId="ADAL" clId="{1799575D-71E2-458B-8B85-33B4DE87A03E}" dt="2023-01-25T16:08:52.590" v="6" actId="20577"/>
          <ac:spMkLst>
            <pc:docMk/>
            <pc:sldMk cId="355429342" sldId="256"/>
            <ac:spMk id="5" creationId="{00000000-0000-0000-0000-000000000000}"/>
          </ac:spMkLst>
        </pc:spChg>
        <pc:spChg chg="del">
          <ac:chgData name="Erik Martin Lund" userId="82ab92e5-b32b-4352-9004-d91953c95f92" providerId="ADAL" clId="{1799575D-71E2-458B-8B85-33B4DE87A03E}" dt="2023-01-25T16:08:37.668" v="1" actId="478"/>
          <ac:spMkLst>
            <pc:docMk/>
            <pc:sldMk cId="355429342" sldId="256"/>
            <ac:spMk id="7" creationId="{00000000-0000-0000-0000-000000000000}"/>
          </ac:spMkLst>
        </pc:spChg>
        <pc:spChg chg="add mod">
          <ac:chgData name="Erik Martin Lund" userId="82ab92e5-b32b-4352-9004-d91953c95f92" providerId="ADAL" clId="{1799575D-71E2-458B-8B85-33B4DE87A03E}" dt="2023-01-25T16:08:30.997" v="0"/>
          <ac:spMkLst>
            <pc:docMk/>
            <pc:sldMk cId="355429342" sldId="256"/>
            <ac:spMk id="10" creationId="{46B489E7-4DEB-4EC6-BB1F-1A37332EE241}"/>
          </ac:spMkLst>
        </pc:spChg>
        <pc:spChg chg="add mod">
          <ac:chgData name="Erik Martin Lund" userId="82ab92e5-b32b-4352-9004-d91953c95f92" providerId="ADAL" clId="{1799575D-71E2-458B-8B85-33B4DE87A03E}" dt="2023-01-25T16:08:44.380" v="2"/>
          <ac:spMkLst>
            <pc:docMk/>
            <pc:sldMk cId="355429342" sldId="256"/>
            <ac:spMk id="11" creationId="{18456698-4A0A-4B27-962A-7805AA3EE32A}"/>
          </ac:spMkLst>
        </pc:spChg>
      </pc:sldChg>
      <pc:sldChg chg="modSp mod">
        <pc:chgData name="Erik Martin Lund" userId="82ab92e5-b32b-4352-9004-d91953c95f92" providerId="ADAL" clId="{1799575D-71E2-458B-8B85-33B4DE87A03E}" dt="2023-01-30T21:44:53.161" v="174" actId="20577"/>
        <pc:sldMkLst>
          <pc:docMk/>
          <pc:sldMk cId="1562370338" sldId="257"/>
        </pc:sldMkLst>
        <pc:spChg chg="mod">
          <ac:chgData name="Erik Martin Lund" userId="82ab92e5-b32b-4352-9004-d91953c95f92" providerId="ADAL" clId="{1799575D-71E2-458B-8B85-33B4DE87A03E}" dt="2023-01-30T21:44:53.161" v="174" actId="20577"/>
          <ac:spMkLst>
            <pc:docMk/>
            <pc:sldMk cId="1562370338" sldId="257"/>
            <ac:spMk id="8" creationId="{00000000-0000-0000-0000-000000000000}"/>
          </ac:spMkLst>
        </pc:spChg>
      </pc:sldChg>
      <pc:sldChg chg="modSp mod modNotesTx">
        <pc:chgData name="Erik Martin Lund" userId="82ab92e5-b32b-4352-9004-d91953c95f92" providerId="ADAL" clId="{1799575D-71E2-458B-8B85-33B4DE87A03E}" dt="2023-01-30T15:04:23.413" v="22" actId="313"/>
        <pc:sldMkLst>
          <pc:docMk/>
          <pc:sldMk cId="1484724158" sldId="384"/>
        </pc:sldMkLst>
        <pc:spChg chg="mod">
          <ac:chgData name="Erik Martin Lund" userId="82ab92e5-b32b-4352-9004-d91953c95f92" providerId="ADAL" clId="{1799575D-71E2-458B-8B85-33B4DE87A03E}" dt="2023-01-30T15:04:23.413" v="22" actId="313"/>
          <ac:spMkLst>
            <pc:docMk/>
            <pc:sldMk cId="1484724158" sldId="384"/>
            <ac:spMk id="12" creationId="{00000000-0000-0000-0000-000000000000}"/>
          </ac:spMkLst>
        </pc:spChg>
      </pc:sldChg>
      <pc:sldChg chg="modNotesTx">
        <pc:chgData name="Erik Martin Lund" userId="82ab92e5-b32b-4352-9004-d91953c95f92" providerId="ADAL" clId="{1799575D-71E2-458B-8B85-33B4DE87A03E}" dt="2023-01-31T08:14:18.996" v="491" actId="113"/>
        <pc:sldMkLst>
          <pc:docMk/>
          <pc:sldMk cId="3380971055" sldId="422"/>
        </pc:sldMkLst>
      </pc:sldChg>
      <pc:sldChg chg="mod modShow modNotesTx">
        <pc:chgData name="Erik Martin Lund" userId="82ab92e5-b32b-4352-9004-d91953c95f92" providerId="ADAL" clId="{1799575D-71E2-458B-8B85-33B4DE87A03E}" dt="2023-01-31T08:28:36.019" v="553" actId="113"/>
        <pc:sldMkLst>
          <pc:docMk/>
          <pc:sldMk cId="3833701659" sldId="428"/>
        </pc:sldMkLst>
      </pc:sldChg>
      <pc:sldChg chg="modSp modNotesTx">
        <pc:chgData name="Erik Martin Lund" userId="82ab92e5-b32b-4352-9004-d91953c95f92" providerId="ADAL" clId="{1799575D-71E2-458B-8B85-33B4DE87A03E}" dt="2023-01-30T15:46:58.337" v="38" actId="113"/>
        <pc:sldMkLst>
          <pc:docMk/>
          <pc:sldMk cId="999795483" sldId="429"/>
        </pc:sldMkLst>
        <pc:spChg chg="mod">
          <ac:chgData name="Erik Martin Lund" userId="82ab92e5-b32b-4352-9004-d91953c95f92" providerId="ADAL" clId="{1799575D-71E2-458B-8B85-33B4DE87A03E}" dt="2023-01-30T15:46:58.337" v="38" actId="113"/>
          <ac:spMkLst>
            <pc:docMk/>
            <pc:sldMk cId="999795483" sldId="429"/>
            <ac:spMk id="7" creationId="{00000000-0000-0000-0000-000000000000}"/>
          </ac:spMkLst>
        </pc:spChg>
      </pc:sldChg>
      <pc:sldChg chg="modNotesTx">
        <pc:chgData name="Erik Martin Lund" userId="82ab92e5-b32b-4352-9004-d91953c95f92" providerId="ADAL" clId="{1799575D-71E2-458B-8B85-33B4DE87A03E}" dt="2023-01-30T15:52:34.719" v="39" actId="113"/>
        <pc:sldMkLst>
          <pc:docMk/>
          <pc:sldMk cId="1307058741" sldId="433"/>
        </pc:sldMkLst>
      </pc:sldChg>
      <pc:sldChg chg="mod modShow">
        <pc:chgData name="Erik Martin Lund" userId="82ab92e5-b32b-4352-9004-d91953c95f92" providerId="ADAL" clId="{1799575D-71E2-458B-8B85-33B4DE87A03E}" dt="2023-01-30T20:43:43.587" v="152" actId="729"/>
        <pc:sldMkLst>
          <pc:docMk/>
          <pc:sldMk cId="974528533" sldId="445"/>
        </pc:sldMkLst>
      </pc:sldChg>
      <pc:sldChg chg="mod modShow">
        <pc:chgData name="Erik Martin Lund" userId="82ab92e5-b32b-4352-9004-d91953c95f92" providerId="ADAL" clId="{1799575D-71E2-458B-8B85-33B4DE87A03E}" dt="2023-01-25T16:09:20.801" v="8" actId="729"/>
        <pc:sldMkLst>
          <pc:docMk/>
          <pc:sldMk cId="3089761721" sldId="464"/>
        </pc:sldMkLst>
      </pc:sldChg>
      <pc:sldChg chg="modSp mod">
        <pc:chgData name="Erik Martin Lund" userId="82ab92e5-b32b-4352-9004-d91953c95f92" providerId="ADAL" clId="{1799575D-71E2-458B-8B85-33B4DE87A03E}" dt="2023-01-31T06:41:40.719" v="180" actId="20577"/>
        <pc:sldMkLst>
          <pc:docMk/>
          <pc:sldMk cId="1243398296" sldId="466"/>
        </pc:sldMkLst>
        <pc:spChg chg="mod">
          <ac:chgData name="Erik Martin Lund" userId="82ab92e5-b32b-4352-9004-d91953c95f92" providerId="ADAL" clId="{1799575D-71E2-458B-8B85-33B4DE87A03E}" dt="2023-01-31T06:41:40.719" v="180" actId="20577"/>
          <ac:spMkLst>
            <pc:docMk/>
            <pc:sldMk cId="1243398296" sldId="466"/>
            <ac:spMk id="2" creationId="{00000000-0000-0000-0000-000000000000}"/>
          </ac:spMkLst>
        </pc:spChg>
      </pc:sldChg>
      <pc:sldChg chg="modSp">
        <pc:chgData name="Erik Martin Lund" userId="82ab92e5-b32b-4352-9004-d91953c95f92" providerId="ADAL" clId="{1799575D-71E2-458B-8B85-33B4DE87A03E}" dt="2023-01-26T12:07:22.956" v="19" actId="113"/>
        <pc:sldMkLst>
          <pc:docMk/>
          <pc:sldMk cId="1505798505" sldId="471"/>
        </pc:sldMkLst>
        <pc:spChg chg="mod">
          <ac:chgData name="Erik Martin Lund" userId="82ab92e5-b32b-4352-9004-d91953c95f92" providerId="ADAL" clId="{1799575D-71E2-458B-8B85-33B4DE87A03E}" dt="2023-01-26T12:07:22.956" v="19" actId="113"/>
          <ac:spMkLst>
            <pc:docMk/>
            <pc:sldMk cId="1505798505" sldId="471"/>
            <ac:spMk id="2" creationId="{00000000-0000-0000-0000-000000000000}"/>
          </ac:spMkLst>
        </pc:spChg>
      </pc:sldChg>
      <pc:sldChg chg="mod modShow modNotesTx">
        <pc:chgData name="Erik Martin Lund" userId="82ab92e5-b32b-4352-9004-d91953c95f92" providerId="ADAL" clId="{1799575D-71E2-458B-8B85-33B4DE87A03E}" dt="2023-01-30T16:20:53.847" v="148" actId="113"/>
        <pc:sldMkLst>
          <pc:docMk/>
          <pc:sldMk cId="465991706" sldId="473"/>
        </pc:sldMkLst>
      </pc:sldChg>
      <pc:sldChg chg="delSp modNotesTx">
        <pc:chgData name="Erik Martin Lund" userId="82ab92e5-b32b-4352-9004-d91953c95f92" providerId="ADAL" clId="{1799575D-71E2-458B-8B85-33B4DE87A03E}" dt="2023-01-30T17:02:07.227" v="151" actId="113"/>
        <pc:sldMkLst>
          <pc:docMk/>
          <pc:sldMk cId="1125110715" sldId="481"/>
        </pc:sldMkLst>
        <pc:grpChg chg="del">
          <ac:chgData name="Erik Martin Lund" userId="82ab92e5-b32b-4352-9004-d91953c95f92" providerId="ADAL" clId="{1799575D-71E2-458B-8B85-33B4DE87A03E}" dt="2023-01-30T17:01:38.202" v="149" actId="478"/>
          <ac:grpSpMkLst>
            <pc:docMk/>
            <pc:sldMk cId="1125110715" sldId="481"/>
            <ac:grpSpMk id="16" creationId="{00000000-0000-0000-0000-000000000000}"/>
          </ac:grpSpMkLst>
        </pc:grpChg>
      </pc:sldChg>
      <pc:sldChg chg="modNotesTx">
        <pc:chgData name="Erik Martin Lund" userId="82ab92e5-b32b-4352-9004-d91953c95f92" providerId="ADAL" clId="{1799575D-71E2-458B-8B85-33B4DE87A03E}" dt="2023-01-30T20:52:03.565" v="157" actId="113"/>
        <pc:sldMkLst>
          <pc:docMk/>
          <pc:sldMk cId="1589810509" sldId="491"/>
        </pc:sldMkLst>
      </pc:sldChg>
      <pc:sldChg chg="modNotesTx">
        <pc:chgData name="Erik Martin Lund" userId="82ab92e5-b32b-4352-9004-d91953c95f92" providerId="ADAL" clId="{1799575D-71E2-458B-8B85-33B4DE87A03E}" dt="2023-01-31T07:01:04.241" v="181" actId="113"/>
        <pc:sldMkLst>
          <pc:docMk/>
          <pc:sldMk cId="2606546684" sldId="494"/>
        </pc:sldMkLst>
      </pc:sldChg>
      <pc:sldChg chg="modNotesTx">
        <pc:chgData name="Erik Martin Lund" userId="82ab92e5-b32b-4352-9004-d91953c95f92" providerId="ADAL" clId="{1799575D-71E2-458B-8B85-33B4DE87A03E}" dt="2023-01-30T14:10:18.494" v="21" actId="20577"/>
        <pc:sldMkLst>
          <pc:docMk/>
          <pc:sldMk cId="2009868572" sldId="517"/>
        </pc:sldMkLst>
      </pc:sldChg>
    </pc:docChg>
  </pc:docChgLst>
  <pc:docChgLst>
    <pc:chgData name="Erik Martin Lund" userId="82ab92e5-b32b-4352-9004-d91953c95f92" providerId="ADAL" clId="{99E90A4A-C7CD-489B-B768-FD1F643D5D42}"/>
    <pc:docChg chg="undo custSel delSld modSld modNotesMaster modHandout">
      <pc:chgData name="Erik Martin Lund" userId="82ab92e5-b32b-4352-9004-d91953c95f92" providerId="ADAL" clId="{99E90A4A-C7CD-489B-B768-FD1F643D5D42}" dt="2024-02-09T12:52:23.214" v="536"/>
      <pc:docMkLst>
        <pc:docMk/>
      </pc:docMkLst>
      <pc:sldChg chg="modSp mod">
        <pc:chgData name="Erik Martin Lund" userId="82ab92e5-b32b-4352-9004-d91953c95f92" providerId="ADAL" clId="{99E90A4A-C7CD-489B-B768-FD1F643D5D42}" dt="2024-01-24T14:25:10.962" v="3" actId="20577"/>
        <pc:sldMkLst>
          <pc:docMk/>
          <pc:sldMk cId="355429342" sldId="256"/>
        </pc:sldMkLst>
        <pc:spChg chg="mod">
          <ac:chgData name="Erik Martin Lund" userId="82ab92e5-b32b-4352-9004-d91953c95f92" providerId="ADAL" clId="{99E90A4A-C7CD-489B-B768-FD1F643D5D42}" dt="2024-01-24T14:25:10.962" v="3" actId="20577"/>
          <ac:spMkLst>
            <pc:docMk/>
            <pc:sldMk cId="355429342" sldId="256"/>
            <ac:spMk id="5" creationId="{00000000-0000-0000-0000-000000000000}"/>
          </ac:spMkLst>
        </pc:spChg>
      </pc:sldChg>
      <pc:sldChg chg="modNotesTx">
        <pc:chgData name="Erik Martin Lund" userId="82ab92e5-b32b-4352-9004-d91953c95f92" providerId="ADAL" clId="{99E90A4A-C7CD-489B-B768-FD1F643D5D42}" dt="2024-01-24T15:14:09.099" v="9"/>
        <pc:sldMkLst>
          <pc:docMk/>
          <pc:sldMk cId="939718597" sldId="304"/>
        </pc:sldMkLst>
      </pc:sldChg>
      <pc:sldChg chg="modNotesTx">
        <pc:chgData name="Erik Martin Lund" userId="82ab92e5-b32b-4352-9004-d91953c95f92" providerId="ADAL" clId="{99E90A4A-C7CD-489B-B768-FD1F643D5D42}" dt="2024-01-25T11:51:59.635" v="11" actId="313"/>
        <pc:sldMkLst>
          <pc:docMk/>
          <pc:sldMk cId="2455492437" sldId="363"/>
        </pc:sldMkLst>
      </pc:sldChg>
      <pc:sldChg chg="modNotesTx">
        <pc:chgData name="Erik Martin Lund" userId="82ab92e5-b32b-4352-9004-d91953c95f92" providerId="ADAL" clId="{99E90A4A-C7CD-489B-B768-FD1F643D5D42}" dt="2024-01-25T16:53:55.861" v="328" actId="12"/>
        <pc:sldMkLst>
          <pc:docMk/>
          <pc:sldMk cId="3409073209" sldId="366"/>
        </pc:sldMkLst>
      </pc:sldChg>
      <pc:sldChg chg="modNotesTx">
        <pc:chgData name="Erik Martin Lund" userId="82ab92e5-b32b-4352-9004-d91953c95f92" providerId="ADAL" clId="{99E90A4A-C7CD-489B-B768-FD1F643D5D42}" dt="2024-01-25T17:11:00.103" v="335"/>
        <pc:sldMkLst>
          <pc:docMk/>
          <pc:sldMk cId="200351512" sldId="370"/>
        </pc:sldMkLst>
      </pc:sldChg>
      <pc:sldChg chg="modNotesTx">
        <pc:chgData name="Erik Martin Lund" userId="82ab92e5-b32b-4352-9004-d91953c95f92" providerId="ADAL" clId="{99E90A4A-C7CD-489B-B768-FD1F643D5D42}" dt="2024-01-25T12:47:00.233" v="12" actId="255"/>
        <pc:sldMkLst>
          <pc:docMk/>
          <pc:sldMk cId="1484724158" sldId="384"/>
        </pc:sldMkLst>
      </pc:sldChg>
      <pc:sldChg chg="modSp mod">
        <pc:chgData name="Erik Martin Lund" userId="82ab92e5-b32b-4352-9004-d91953c95f92" providerId="ADAL" clId="{99E90A4A-C7CD-489B-B768-FD1F643D5D42}" dt="2024-01-26T08:15:56.567" v="530" actId="20577"/>
        <pc:sldMkLst>
          <pc:docMk/>
          <pc:sldMk cId="1334205774" sldId="385"/>
        </pc:sldMkLst>
        <pc:spChg chg="mod">
          <ac:chgData name="Erik Martin Lund" userId="82ab92e5-b32b-4352-9004-d91953c95f92" providerId="ADAL" clId="{99E90A4A-C7CD-489B-B768-FD1F643D5D42}" dt="2024-01-26T08:15:56.567" v="530" actId="20577"/>
          <ac:spMkLst>
            <pc:docMk/>
            <pc:sldMk cId="1334205774" sldId="385"/>
            <ac:spMk id="12" creationId="{00000000-0000-0000-0000-000000000000}"/>
          </ac:spMkLst>
        </pc:spChg>
      </pc:sldChg>
      <pc:sldChg chg="modSp modNotesTx">
        <pc:chgData name="Erik Martin Lund" userId="82ab92e5-b32b-4352-9004-d91953c95f92" providerId="ADAL" clId="{99E90A4A-C7CD-489B-B768-FD1F643D5D42}" dt="2024-01-25T17:41:15.842" v="372" actId="20577"/>
        <pc:sldMkLst>
          <pc:docMk/>
          <pc:sldMk cId="3380971055" sldId="422"/>
        </pc:sldMkLst>
        <pc:spChg chg="mod">
          <ac:chgData name="Erik Martin Lund" userId="82ab92e5-b32b-4352-9004-d91953c95f92" providerId="ADAL" clId="{99E90A4A-C7CD-489B-B768-FD1F643D5D42}" dt="2024-01-25T17:41:15.842" v="372" actId="20577"/>
          <ac:spMkLst>
            <pc:docMk/>
            <pc:sldMk cId="3380971055" sldId="422"/>
            <ac:spMk id="2" creationId="{00000000-0000-0000-0000-000000000000}"/>
          </ac:spMkLst>
        </pc:spChg>
      </pc:sldChg>
      <pc:sldChg chg="modNotesTx">
        <pc:chgData name="Erik Martin Lund" userId="82ab92e5-b32b-4352-9004-d91953c95f92" providerId="ADAL" clId="{99E90A4A-C7CD-489B-B768-FD1F643D5D42}" dt="2024-01-25T17:47:09.086" v="430" actId="20577"/>
        <pc:sldMkLst>
          <pc:docMk/>
          <pc:sldMk cId="3833701659" sldId="428"/>
        </pc:sldMkLst>
      </pc:sldChg>
      <pc:sldChg chg="modSp mod modNotesTx">
        <pc:chgData name="Erik Martin Lund" userId="82ab92e5-b32b-4352-9004-d91953c95f92" providerId="ADAL" clId="{99E90A4A-C7CD-489B-B768-FD1F643D5D42}" dt="2024-01-26T07:58:40.981" v="515" actId="20577"/>
        <pc:sldMkLst>
          <pc:docMk/>
          <pc:sldMk cId="999795483" sldId="429"/>
        </pc:sldMkLst>
        <pc:spChg chg="mod">
          <ac:chgData name="Erik Martin Lund" userId="82ab92e5-b32b-4352-9004-d91953c95f92" providerId="ADAL" clId="{99E90A4A-C7CD-489B-B768-FD1F643D5D42}" dt="2024-01-26T07:58:40.981" v="515" actId="20577"/>
          <ac:spMkLst>
            <pc:docMk/>
            <pc:sldMk cId="999795483" sldId="429"/>
            <ac:spMk id="19" creationId="{00000000-0000-0000-0000-000000000000}"/>
          </ac:spMkLst>
        </pc:spChg>
      </pc:sldChg>
      <pc:sldChg chg="modSp mod">
        <pc:chgData name="Erik Martin Lund" userId="82ab92e5-b32b-4352-9004-d91953c95f92" providerId="ADAL" clId="{99E90A4A-C7CD-489B-B768-FD1F643D5D42}" dt="2024-01-25T14:42:20.905" v="129" actId="1035"/>
        <pc:sldMkLst>
          <pc:docMk/>
          <pc:sldMk cId="750102587" sldId="443"/>
        </pc:sldMkLst>
        <pc:spChg chg="mod">
          <ac:chgData name="Erik Martin Lund" userId="82ab92e5-b32b-4352-9004-d91953c95f92" providerId="ADAL" clId="{99E90A4A-C7CD-489B-B768-FD1F643D5D42}" dt="2024-01-25T14:42:20.905" v="129" actId="1035"/>
          <ac:spMkLst>
            <pc:docMk/>
            <pc:sldMk cId="750102587" sldId="443"/>
            <ac:spMk id="3" creationId="{00000000-0000-0000-0000-000000000000}"/>
          </ac:spMkLst>
        </pc:spChg>
      </pc:sldChg>
      <pc:sldChg chg="modNotesTx">
        <pc:chgData name="Erik Martin Lund" userId="82ab92e5-b32b-4352-9004-d91953c95f92" providerId="ADAL" clId="{99E90A4A-C7CD-489B-B768-FD1F643D5D42}" dt="2024-01-25T15:34:31.006" v="130" actId="20577"/>
        <pc:sldMkLst>
          <pc:docMk/>
          <pc:sldMk cId="2063408507" sldId="455"/>
        </pc:sldMkLst>
      </pc:sldChg>
      <pc:sldChg chg="modNotesTx">
        <pc:chgData name="Erik Martin Lund" userId="82ab92e5-b32b-4352-9004-d91953c95f92" providerId="ADAL" clId="{99E90A4A-C7CD-489B-B768-FD1F643D5D42}" dt="2024-01-25T16:09:38.538" v="157" actId="20577"/>
        <pc:sldMkLst>
          <pc:docMk/>
          <pc:sldMk cId="4028658602" sldId="459"/>
        </pc:sldMkLst>
      </pc:sldChg>
      <pc:sldChg chg="del">
        <pc:chgData name="Erik Martin Lund" userId="82ab92e5-b32b-4352-9004-d91953c95f92" providerId="ADAL" clId="{99E90A4A-C7CD-489B-B768-FD1F643D5D42}" dt="2024-01-24T14:25:24.062" v="4" actId="47"/>
        <pc:sldMkLst>
          <pc:docMk/>
          <pc:sldMk cId="3089761721" sldId="464"/>
        </pc:sldMkLst>
      </pc:sldChg>
      <pc:sldChg chg="modNotesTx">
        <pc:chgData name="Erik Martin Lund" userId="82ab92e5-b32b-4352-9004-d91953c95f92" providerId="ADAL" clId="{99E90A4A-C7CD-489B-B768-FD1F643D5D42}" dt="2024-01-25T14:21:34.550" v="112" actId="20577"/>
        <pc:sldMkLst>
          <pc:docMk/>
          <pc:sldMk cId="1243398296" sldId="466"/>
        </pc:sldMkLst>
      </pc:sldChg>
      <pc:sldChg chg="modNotesTx">
        <pc:chgData name="Erik Martin Lund" userId="82ab92e5-b32b-4352-9004-d91953c95f92" providerId="ADAL" clId="{99E90A4A-C7CD-489B-B768-FD1F643D5D42}" dt="2024-01-25T16:47:32.238" v="266" actId="113"/>
        <pc:sldMkLst>
          <pc:docMk/>
          <pc:sldMk cId="3356098131" sldId="468"/>
        </pc:sldMkLst>
      </pc:sldChg>
      <pc:sldChg chg="modSp mod">
        <pc:chgData name="Erik Martin Lund" userId="82ab92e5-b32b-4352-9004-d91953c95f92" providerId="ADAL" clId="{99E90A4A-C7CD-489B-B768-FD1F643D5D42}" dt="2024-01-25T17:08:17.169" v="332" actId="20577"/>
        <pc:sldMkLst>
          <pc:docMk/>
          <pc:sldMk cId="2704057966" sldId="470"/>
        </pc:sldMkLst>
        <pc:spChg chg="mod">
          <ac:chgData name="Erik Martin Lund" userId="82ab92e5-b32b-4352-9004-d91953c95f92" providerId="ADAL" clId="{99E90A4A-C7CD-489B-B768-FD1F643D5D42}" dt="2024-01-25T17:08:17.169" v="332" actId="20577"/>
          <ac:spMkLst>
            <pc:docMk/>
            <pc:sldMk cId="2704057966" sldId="470"/>
            <ac:spMk id="12" creationId="{00000000-0000-0000-0000-000000000000}"/>
          </ac:spMkLst>
        </pc:spChg>
      </pc:sldChg>
      <pc:sldChg chg="modNotesTx">
        <pc:chgData name="Erik Martin Lund" userId="82ab92e5-b32b-4352-9004-d91953c95f92" providerId="ADAL" clId="{99E90A4A-C7CD-489B-B768-FD1F643D5D42}" dt="2024-01-25T14:17:15.346" v="110" actId="403"/>
        <pc:sldMkLst>
          <pc:docMk/>
          <pc:sldMk cId="1505798505" sldId="471"/>
        </pc:sldMkLst>
      </pc:sldChg>
      <pc:sldChg chg="modNotesTx">
        <pc:chgData name="Erik Martin Lund" userId="82ab92e5-b32b-4352-9004-d91953c95f92" providerId="ADAL" clId="{99E90A4A-C7CD-489B-B768-FD1F643D5D42}" dt="2024-01-25T14:37:31.054" v="114" actId="113"/>
        <pc:sldMkLst>
          <pc:docMk/>
          <pc:sldMk cId="1125110715" sldId="481"/>
        </pc:sldMkLst>
      </pc:sldChg>
      <pc:sldChg chg="modNotesTx">
        <pc:chgData name="Erik Martin Lund" userId="82ab92e5-b32b-4352-9004-d91953c95f92" providerId="ADAL" clId="{99E90A4A-C7CD-489B-B768-FD1F643D5D42}" dt="2024-01-25T16:40:45.032" v="232" actId="113"/>
        <pc:sldMkLst>
          <pc:docMk/>
          <pc:sldMk cId="1208622617" sldId="482"/>
        </pc:sldMkLst>
      </pc:sldChg>
      <pc:sldChg chg="modSp mod">
        <pc:chgData name="Erik Martin Lund" userId="82ab92e5-b32b-4352-9004-d91953c95f92" providerId="ADAL" clId="{99E90A4A-C7CD-489B-B768-FD1F643D5D42}" dt="2024-01-26T08:15:51.329" v="525" actId="20577"/>
        <pc:sldMkLst>
          <pc:docMk/>
          <pc:sldMk cId="1557890867" sldId="485"/>
        </pc:sldMkLst>
        <pc:spChg chg="mod">
          <ac:chgData name="Erik Martin Lund" userId="82ab92e5-b32b-4352-9004-d91953c95f92" providerId="ADAL" clId="{99E90A4A-C7CD-489B-B768-FD1F643D5D42}" dt="2024-01-26T08:15:51.329" v="525" actId="20577"/>
          <ac:spMkLst>
            <pc:docMk/>
            <pc:sldMk cId="1557890867" sldId="485"/>
            <ac:spMk id="12" creationId="{00000000-0000-0000-0000-000000000000}"/>
          </ac:spMkLst>
        </pc:spChg>
      </pc:sldChg>
      <pc:sldChg chg="modSp mod">
        <pc:chgData name="Erik Martin Lund" userId="82ab92e5-b32b-4352-9004-d91953c95f92" providerId="ADAL" clId="{99E90A4A-C7CD-489B-B768-FD1F643D5D42}" dt="2024-01-26T08:15:33.462" v="520" actId="20577"/>
        <pc:sldMkLst>
          <pc:docMk/>
          <pc:sldMk cId="2071911007" sldId="486"/>
        </pc:sldMkLst>
        <pc:spChg chg="mod">
          <ac:chgData name="Erik Martin Lund" userId="82ab92e5-b32b-4352-9004-d91953c95f92" providerId="ADAL" clId="{99E90A4A-C7CD-489B-B768-FD1F643D5D42}" dt="2024-01-26T08:15:33.462" v="520" actId="20577"/>
          <ac:spMkLst>
            <pc:docMk/>
            <pc:sldMk cId="2071911007" sldId="486"/>
            <ac:spMk id="12" creationId="{00000000-0000-0000-0000-000000000000}"/>
          </ac:spMkLst>
        </pc:spChg>
      </pc:sldChg>
      <pc:sldChg chg="modSp mod">
        <pc:chgData name="Erik Martin Lund" userId="82ab92e5-b32b-4352-9004-d91953c95f92" providerId="ADAL" clId="{99E90A4A-C7CD-489B-B768-FD1F643D5D42}" dt="2024-01-26T08:17:09.382" v="535" actId="20577"/>
        <pc:sldMkLst>
          <pc:docMk/>
          <pc:sldMk cId="258713211" sldId="488"/>
        </pc:sldMkLst>
        <pc:spChg chg="mod">
          <ac:chgData name="Erik Martin Lund" userId="82ab92e5-b32b-4352-9004-d91953c95f92" providerId="ADAL" clId="{99E90A4A-C7CD-489B-B768-FD1F643D5D42}" dt="2024-01-26T08:17:09.382" v="535" actId="20577"/>
          <ac:spMkLst>
            <pc:docMk/>
            <pc:sldMk cId="258713211" sldId="488"/>
            <ac:spMk id="12" creationId="{00000000-0000-0000-0000-000000000000}"/>
          </ac:spMkLst>
        </pc:spChg>
      </pc:sldChg>
      <pc:sldChg chg="modNotesTx">
        <pc:chgData name="Erik Martin Lund" userId="82ab92e5-b32b-4352-9004-d91953c95f92" providerId="ADAL" clId="{99E90A4A-C7CD-489B-B768-FD1F643D5D42}" dt="2024-01-25T18:47:25.372" v="514" actId="20577"/>
        <pc:sldMkLst>
          <pc:docMk/>
          <pc:sldMk cId="1589810509" sldId="491"/>
        </pc:sldMkLst>
      </pc:sldChg>
      <pc:sldChg chg="modNotesTx">
        <pc:chgData name="Erik Martin Lund" userId="82ab92e5-b32b-4352-9004-d91953c95f92" providerId="ADAL" clId="{99E90A4A-C7CD-489B-B768-FD1F643D5D42}" dt="2024-01-25T16:08:57.965" v="131" actId="113"/>
        <pc:sldMkLst>
          <pc:docMk/>
          <pc:sldMk cId="3843151629" sldId="493"/>
        </pc:sldMkLst>
      </pc:sldChg>
      <pc:sldChg chg="addSp delSp modSp mod">
        <pc:chgData name="Erik Martin Lund" userId="82ab92e5-b32b-4352-9004-d91953c95f92" providerId="ADAL" clId="{99E90A4A-C7CD-489B-B768-FD1F643D5D42}" dt="2024-01-25T13:25:18.899" v="35" actId="478"/>
        <pc:sldMkLst>
          <pc:docMk/>
          <pc:sldMk cId="3176714231" sldId="510"/>
        </pc:sldMkLst>
        <pc:picChg chg="add del">
          <ac:chgData name="Erik Martin Lund" userId="82ab92e5-b32b-4352-9004-d91953c95f92" providerId="ADAL" clId="{99E90A4A-C7CD-489B-B768-FD1F643D5D42}" dt="2024-01-25T13:25:18.899" v="35" actId="478"/>
          <ac:picMkLst>
            <pc:docMk/>
            <pc:sldMk cId="3176714231" sldId="510"/>
            <ac:picMk id="10" creationId="{00000000-0000-0000-0000-000000000000}"/>
          </ac:picMkLst>
        </pc:picChg>
        <pc:picChg chg="add del mod">
          <ac:chgData name="Erik Martin Lund" userId="82ab92e5-b32b-4352-9004-d91953c95f92" providerId="ADAL" clId="{99E90A4A-C7CD-489B-B768-FD1F643D5D42}" dt="2024-01-25T13:25:01.701" v="34" actId="931"/>
          <ac:picMkLst>
            <pc:docMk/>
            <pc:sldMk cId="3176714231" sldId="510"/>
            <ac:picMk id="12" creationId="{AE8628EF-CFF1-0A1B-442E-CF8DBC7CA1E8}"/>
          </ac:picMkLst>
        </pc:picChg>
      </pc:sldChg>
      <pc:sldChg chg="modSp mod">
        <pc:chgData name="Erik Martin Lund" userId="82ab92e5-b32b-4352-9004-d91953c95f92" providerId="ADAL" clId="{99E90A4A-C7CD-489B-B768-FD1F643D5D42}" dt="2024-01-25T13:17:45.774" v="14" actId="1037"/>
        <pc:sldMkLst>
          <pc:docMk/>
          <pc:sldMk cId="2692905836" sldId="513"/>
        </pc:sldMkLst>
        <pc:picChg chg="mod">
          <ac:chgData name="Erik Martin Lund" userId="82ab92e5-b32b-4352-9004-d91953c95f92" providerId="ADAL" clId="{99E90A4A-C7CD-489B-B768-FD1F643D5D42}" dt="2024-01-25T13:17:45.774" v="14" actId="1037"/>
          <ac:picMkLst>
            <pc:docMk/>
            <pc:sldMk cId="2692905836" sldId="513"/>
            <ac:picMk id="10" creationId="{00000000-0000-0000-0000-000000000000}"/>
          </ac:picMkLst>
        </pc:picChg>
      </pc:sldChg>
    </pc:docChg>
  </pc:docChgLst>
  <pc:docChgLst>
    <pc:chgData name="Erik Martin Lund" userId="82ab92e5-b32b-4352-9004-d91953c95f92" providerId="ADAL" clId="{233C7877-F05E-45BC-8091-E35F0E813335}"/>
    <pc:docChg chg="modSld">
      <pc:chgData name="Erik Martin Lund" userId="82ab92e5-b32b-4352-9004-d91953c95f92" providerId="ADAL" clId="{233C7877-F05E-45BC-8091-E35F0E813335}" dt="2024-08-05T13:35:27.736" v="1" actId="1035"/>
      <pc:docMkLst>
        <pc:docMk/>
      </pc:docMkLst>
      <pc:sldChg chg="modSp">
        <pc:chgData name="Erik Martin Lund" userId="82ab92e5-b32b-4352-9004-d91953c95f92" providerId="ADAL" clId="{233C7877-F05E-45BC-8091-E35F0E813335}" dt="2024-08-05T13:35:27.736" v="1" actId="1035"/>
        <pc:sldMkLst>
          <pc:docMk/>
          <pc:sldMk cId="669202067" sldId="440"/>
        </pc:sldMkLst>
        <pc:picChg chg="mod">
          <ac:chgData name="Erik Martin Lund" userId="82ab92e5-b32b-4352-9004-d91953c95f92" providerId="ADAL" clId="{233C7877-F05E-45BC-8091-E35F0E813335}" dt="2024-08-05T13:35:27.736" v="1" actId="1035"/>
          <ac:picMkLst>
            <pc:docMk/>
            <pc:sldMk cId="669202067" sldId="440"/>
            <ac:picMk id="12" creationId="{00000000-0000-0000-0000-000000000000}"/>
          </ac:picMkLst>
        </pc:picChg>
        <pc:picChg chg="mod">
          <ac:chgData name="Erik Martin Lund" userId="82ab92e5-b32b-4352-9004-d91953c95f92" providerId="ADAL" clId="{233C7877-F05E-45BC-8091-E35F0E813335}" dt="2024-08-05T13:35:27.736" v="1" actId="1035"/>
          <ac:picMkLst>
            <pc:docMk/>
            <pc:sldMk cId="669202067" sldId="440"/>
            <ac:picMk id="14"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104732B-7675-E1AD-2503-DEC1A32FF282}"/>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b-NO"/>
          </a:p>
        </p:txBody>
      </p:sp>
      <p:sp>
        <p:nvSpPr>
          <p:cNvPr id="3" name="Date Placeholder 2">
            <a:extLst>
              <a:ext uri="{FF2B5EF4-FFF2-40B4-BE49-F238E27FC236}">
                <a16:creationId xmlns:a16="http://schemas.microsoft.com/office/drawing/2014/main" id="{FFBB3E02-F30F-6D6A-22F8-B5F1A4BC718B}"/>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r>
              <a:rPr lang="nb-NO"/>
              <a:t>26.01.2024</a:t>
            </a:r>
          </a:p>
        </p:txBody>
      </p:sp>
      <p:sp>
        <p:nvSpPr>
          <p:cNvPr id="4" name="Footer Placeholder 3">
            <a:extLst>
              <a:ext uri="{FF2B5EF4-FFF2-40B4-BE49-F238E27FC236}">
                <a16:creationId xmlns:a16="http://schemas.microsoft.com/office/drawing/2014/main" id="{98C2984C-FED5-DE5A-E1A9-2C47B671AA73}"/>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a:extLst>
              <a:ext uri="{FF2B5EF4-FFF2-40B4-BE49-F238E27FC236}">
                <a16:creationId xmlns:a16="http://schemas.microsoft.com/office/drawing/2014/main" id="{931B5778-FCD8-34FE-7E0F-3E9C581A62CA}"/>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DCF1DC5-8777-437E-BB7B-BD2E0C59C70C}" type="slidenum">
              <a:rPr lang="nb-NO" smtClean="0"/>
              <a:t>‹#›</a:t>
            </a:fld>
            <a:endParaRPr lang="nb-NO"/>
          </a:p>
        </p:txBody>
      </p:sp>
    </p:spTree>
    <p:extLst>
      <p:ext uri="{BB962C8B-B14F-4D97-AF65-F5344CB8AC3E}">
        <p14:creationId xmlns:p14="http://schemas.microsoft.com/office/powerpoint/2010/main" val="58879728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r>
              <a:rPr lang="nb-NO"/>
              <a:t>26.01.2024</a:t>
            </a:r>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A0A4961-C86A-4DEB-87C0-D9025FEF9437}" type="slidenum">
              <a:rPr lang="nb-NO" smtClean="0"/>
              <a:t>‹#›</a:t>
            </a:fld>
            <a:endParaRPr lang="nb-NO"/>
          </a:p>
        </p:txBody>
      </p:sp>
    </p:spTree>
    <p:extLst>
      <p:ext uri="{BB962C8B-B14F-4D97-AF65-F5344CB8AC3E}">
        <p14:creationId xmlns:p14="http://schemas.microsoft.com/office/powerpoint/2010/main" val="13493574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Voronoi_diagram"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en.wikipedia.org/wiki/Euclidean_plane" TargetMode="External"/><Relationship Id="rId4" Type="http://schemas.openxmlformats.org/officeDocument/2006/relationships/hyperlink" Target="https://en.wikipedia.org/wiki/Delaunay_triangulation"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Inverse_distance_weight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nb-NO" sz="1800">
                <a:solidFill>
                  <a:srgbClr val="000000"/>
                </a:solidFill>
              </a:rPr>
              <a:t>In the mathematical field of numerical analysis, interpolation is a type of estimation, a method of constructing (finding) new data points based on the range of a discrete set of known data points.</a:t>
            </a:r>
            <a:endParaRPr lang="nb-NO" altLang="nb-NO" sz="18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a:t>
            </a:fld>
            <a:endParaRPr lang="nb-NO"/>
          </a:p>
        </p:txBody>
      </p:sp>
      <p:sp>
        <p:nvSpPr>
          <p:cNvPr id="5" name="Date Placeholder 4">
            <a:extLst>
              <a:ext uri="{FF2B5EF4-FFF2-40B4-BE49-F238E27FC236}">
                <a16:creationId xmlns:a16="http://schemas.microsoft.com/office/drawing/2014/main" id="{1077C1B3-26B1-B70C-6A36-D1D0041B88A4}"/>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758842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We will be exploring a number of spatial interpolation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typical examples of applications for the interpolation tools follow.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altLang="nb-NO" sz="1800" dirty="0"/>
              <a:t>TIN = </a:t>
            </a:r>
            <a:r>
              <a:rPr lang="nb-NO" altLang="nb-NO" sz="1800" dirty="0" err="1"/>
              <a:t>Triangulated</a:t>
            </a:r>
            <a:r>
              <a:rPr lang="nb-NO" altLang="nb-NO" sz="1800" dirty="0"/>
              <a:t> </a:t>
            </a:r>
            <a:r>
              <a:rPr lang="nb-NO" altLang="nb-NO" sz="1800" dirty="0" err="1"/>
              <a:t>irregular</a:t>
            </a:r>
            <a:r>
              <a:rPr lang="nb-NO" altLang="nb-NO" sz="1800" dirty="0"/>
              <a:t> </a:t>
            </a:r>
            <a:r>
              <a:rPr lang="nb-NO" altLang="nb-NO" sz="1800" dirty="0" err="1"/>
              <a:t>network</a:t>
            </a:r>
            <a:endParaRPr lang="nb-NO" altLang="nb-NO" sz="1800" dirty="0"/>
          </a:p>
        </p:txBody>
      </p:sp>
      <p:sp>
        <p:nvSpPr>
          <p:cNvPr id="4" name="Slide Number Placeholder 3"/>
          <p:cNvSpPr>
            <a:spLocks noGrp="1"/>
          </p:cNvSpPr>
          <p:nvPr>
            <p:ph type="sldNum" sz="quarter" idx="10"/>
          </p:nvPr>
        </p:nvSpPr>
        <p:spPr/>
        <p:txBody>
          <a:bodyPr/>
          <a:lstStyle/>
          <a:p>
            <a:fld id="{EA0A4961-C86A-4DEB-87C0-D9025FEF9437}" type="slidenum">
              <a:rPr lang="nb-NO" smtClean="0"/>
              <a:t>14</a:t>
            </a:fld>
            <a:endParaRPr lang="nb-NO"/>
          </a:p>
        </p:txBody>
      </p:sp>
      <p:sp>
        <p:nvSpPr>
          <p:cNvPr id="5" name="Date Placeholder 4">
            <a:extLst>
              <a:ext uri="{FF2B5EF4-FFF2-40B4-BE49-F238E27FC236}">
                <a16:creationId xmlns:a16="http://schemas.microsoft.com/office/drawing/2014/main" id="{7BC5F801-172F-16FA-6C02-D6EA901ACA85}"/>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1548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15</a:t>
            </a:fld>
            <a:endParaRPr lang="nb-NO"/>
          </a:p>
        </p:txBody>
      </p:sp>
      <p:sp>
        <p:nvSpPr>
          <p:cNvPr id="5" name="Date Placeholder 4">
            <a:extLst>
              <a:ext uri="{FF2B5EF4-FFF2-40B4-BE49-F238E27FC236}">
                <a16:creationId xmlns:a16="http://schemas.microsoft.com/office/drawing/2014/main" id="{EFC4CBFB-5ECA-EBC4-5193-83BDAA1CD5A8}"/>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203558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16</a:t>
            </a:fld>
            <a:endParaRPr lang="nb-NO"/>
          </a:p>
        </p:txBody>
      </p:sp>
      <p:sp>
        <p:nvSpPr>
          <p:cNvPr id="5" name="Date Placeholder 4">
            <a:extLst>
              <a:ext uri="{FF2B5EF4-FFF2-40B4-BE49-F238E27FC236}">
                <a16:creationId xmlns:a16="http://schemas.microsoft.com/office/drawing/2014/main" id="{4C4BED19-685C-8B9A-9770-F3F7B5058358}"/>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944457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17</a:t>
            </a:fld>
            <a:endParaRPr lang="nb-NO"/>
          </a:p>
        </p:txBody>
      </p:sp>
      <p:sp>
        <p:nvSpPr>
          <p:cNvPr id="5" name="Date Placeholder 4">
            <a:extLst>
              <a:ext uri="{FF2B5EF4-FFF2-40B4-BE49-F238E27FC236}">
                <a16:creationId xmlns:a16="http://schemas.microsoft.com/office/drawing/2014/main" id="{27166C3A-0852-C043-EE95-9C0FB614023B}"/>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139452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18</a:t>
            </a:fld>
            <a:endParaRPr lang="nb-NO"/>
          </a:p>
        </p:txBody>
      </p:sp>
      <p:sp>
        <p:nvSpPr>
          <p:cNvPr id="5" name="Date Placeholder 4">
            <a:extLst>
              <a:ext uri="{FF2B5EF4-FFF2-40B4-BE49-F238E27FC236}">
                <a16:creationId xmlns:a16="http://schemas.microsoft.com/office/drawing/2014/main" id="{5EFB7FEF-70DD-91EE-06C5-D881FE37D6E1}"/>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98852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100" b="1" i="0" kern="1200" dirty="0">
                <a:solidFill>
                  <a:schemeClr val="tx1"/>
                </a:solidFill>
                <a:effectLst/>
                <a:latin typeface="+mn-lt"/>
                <a:ea typeface="+mn-ea"/>
                <a:cs typeface="+mn-cs"/>
              </a:rPr>
              <a:t>The sampling method is fundamental for the choice of subsequent interpolation methods.</a:t>
            </a:r>
          </a:p>
          <a:p>
            <a:pPr marL="0" marR="0" lvl="0" indent="0" algn="l" defTabSz="914400" rtl="0" eaLnBrk="0" fontAlgn="base" latinLnBrk="0" hangingPunct="0">
              <a:lnSpc>
                <a:spcPct val="100000"/>
              </a:lnSpc>
              <a:spcBef>
                <a:spcPct val="0"/>
              </a:spcBef>
              <a:spcAft>
                <a:spcPct val="0"/>
              </a:spcAft>
              <a:buClrTx/>
              <a:buSzTx/>
              <a:buFontTx/>
              <a:buNone/>
              <a:tabLst/>
            </a:pPr>
            <a:endParaRPr lang="nb-NO" sz="1100" dirty="0"/>
          </a:p>
          <a:p>
            <a:pPr marL="0" marR="0" lvl="0" indent="0" algn="l" defTabSz="914400" rtl="0" eaLnBrk="0" fontAlgn="base" latinLnBrk="0" hangingPunct="0">
              <a:lnSpc>
                <a:spcPct val="100000"/>
              </a:lnSpc>
              <a:spcBef>
                <a:spcPct val="0"/>
              </a:spcBef>
              <a:spcAft>
                <a:spcPct val="0"/>
              </a:spcAft>
              <a:buClrTx/>
              <a:buSzTx/>
              <a:buFontTx/>
              <a:buNone/>
              <a:tabLst/>
            </a:pPr>
            <a:r>
              <a:rPr lang="nb-NO" sz="1100" dirty="0" err="1"/>
              <a:t>Common</a:t>
            </a:r>
            <a:r>
              <a:rPr lang="nb-NO" sz="1100" dirty="0"/>
              <a:t> Sampling </a:t>
            </a:r>
            <a:r>
              <a:rPr lang="nb-NO" sz="1100" dirty="0" err="1"/>
              <a:t>Patterns</a:t>
            </a:r>
            <a:endParaRPr lang="nb-NO" sz="1100" dirty="0"/>
          </a:p>
          <a:p>
            <a:pPr marL="0" marR="0" lvl="0" indent="0" algn="l" defTabSz="914400" rtl="0" eaLnBrk="0" fontAlgn="base" latinLnBrk="0" hangingPunct="0">
              <a:lnSpc>
                <a:spcPct val="100000"/>
              </a:lnSpc>
              <a:spcBef>
                <a:spcPct val="0"/>
              </a:spcBef>
              <a:spcAft>
                <a:spcPct val="0"/>
              </a:spcAft>
              <a:buClrTx/>
              <a:buSzTx/>
              <a:buFontTx/>
              <a:buNone/>
              <a:tabLst/>
            </a:pPr>
            <a:r>
              <a:rPr lang="en-US" sz="1100" dirty="0"/>
              <a:t>Two characteristics of sampling: – Location of samples – Number of samples </a:t>
            </a:r>
          </a:p>
          <a:p>
            <a:pPr marL="0" marR="0" lvl="0" indent="0" algn="l" defTabSz="914400" rtl="0" eaLnBrk="0" fontAlgn="base" latinLnBrk="0" hangingPunct="0">
              <a:lnSpc>
                <a:spcPct val="100000"/>
              </a:lnSpc>
              <a:spcBef>
                <a:spcPct val="0"/>
              </a:spcBef>
              <a:spcAft>
                <a:spcPct val="0"/>
              </a:spcAft>
              <a:buClrTx/>
              <a:buSzTx/>
              <a:buFontTx/>
              <a:buNone/>
              <a:tabLst/>
            </a:pPr>
            <a:r>
              <a:rPr lang="en-US" sz="1100" dirty="0"/>
              <a:t>Sometimes we can’t control sampling. i.e. You may be limited to occurrences of an event.</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19</a:t>
            </a:fld>
            <a:endParaRPr lang="nb-NO"/>
          </a:p>
        </p:txBody>
      </p:sp>
      <p:sp>
        <p:nvSpPr>
          <p:cNvPr id="5" name="Date Placeholder 4">
            <a:extLst>
              <a:ext uri="{FF2B5EF4-FFF2-40B4-BE49-F238E27FC236}">
                <a16:creationId xmlns:a16="http://schemas.microsoft.com/office/drawing/2014/main" id="{A64CEA8F-951E-079E-D1BA-53A8202514DC}"/>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126644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100" b="1" i="0" kern="1200" dirty="0">
                <a:solidFill>
                  <a:schemeClr val="tx1"/>
                </a:solidFill>
                <a:effectLst/>
                <a:latin typeface="+mn-lt"/>
                <a:ea typeface="+mn-ea"/>
                <a:cs typeface="+mn-cs"/>
              </a:rPr>
              <a:t>The sampling method is fundamental for the choice of subsequent interpolation methods.</a:t>
            </a:r>
          </a:p>
          <a:p>
            <a:pPr marL="0" marR="0" lvl="0" indent="0" algn="l" defTabSz="914400" rtl="0" eaLnBrk="0" fontAlgn="base" latinLnBrk="0" hangingPunct="0">
              <a:lnSpc>
                <a:spcPct val="100000"/>
              </a:lnSpc>
              <a:spcBef>
                <a:spcPct val="0"/>
              </a:spcBef>
              <a:spcAft>
                <a:spcPct val="0"/>
              </a:spcAft>
              <a:buClrTx/>
              <a:buSzTx/>
              <a:buFontTx/>
              <a:buNone/>
              <a:tabLst/>
            </a:pPr>
            <a:endParaRPr lang="nb-NO" sz="1100" dirty="0"/>
          </a:p>
          <a:p>
            <a:pPr marL="0" marR="0" lvl="0" indent="0" algn="l" defTabSz="914400" rtl="0" eaLnBrk="0" fontAlgn="base" latinLnBrk="0" hangingPunct="0">
              <a:lnSpc>
                <a:spcPct val="100000"/>
              </a:lnSpc>
              <a:spcBef>
                <a:spcPct val="0"/>
              </a:spcBef>
              <a:spcAft>
                <a:spcPct val="0"/>
              </a:spcAft>
              <a:buClrTx/>
              <a:buSzTx/>
              <a:buFontTx/>
              <a:buNone/>
              <a:tabLst/>
            </a:pPr>
            <a:r>
              <a:rPr lang="nb-NO" sz="1100" dirty="0" err="1"/>
              <a:t>Common</a:t>
            </a:r>
            <a:r>
              <a:rPr lang="nb-NO" sz="1100" dirty="0"/>
              <a:t> Sampling </a:t>
            </a:r>
            <a:r>
              <a:rPr lang="nb-NO" sz="1100" dirty="0" err="1"/>
              <a:t>Patterns</a:t>
            </a:r>
            <a:endParaRPr lang="nb-NO" sz="1100" dirty="0"/>
          </a:p>
          <a:p>
            <a:pPr marL="0" marR="0" lvl="0" indent="0" algn="l" defTabSz="914400" rtl="0" eaLnBrk="0" fontAlgn="base" latinLnBrk="0" hangingPunct="0">
              <a:lnSpc>
                <a:spcPct val="100000"/>
              </a:lnSpc>
              <a:spcBef>
                <a:spcPct val="0"/>
              </a:spcBef>
              <a:spcAft>
                <a:spcPct val="0"/>
              </a:spcAft>
              <a:buClrTx/>
              <a:buSzTx/>
              <a:buFontTx/>
              <a:buNone/>
              <a:tabLst/>
            </a:pPr>
            <a:r>
              <a:rPr lang="en-US" sz="1100" dirty="0"/>
              <a:t>Two characteristics of sampling: – Location of samples – Number of samples </a:t>
            </a:r>
          </a:p>
          <a:p>
            <a:pPr marL="0" marR="0" lvl="0" indent="0" algn="l" defTabSz="914400" rtl="0" eaLnBrk="0" fontAlgn="base" latinLnBrk="0" hangingPunct="0">
              <a:lnSpc>
                <a:spcPct val="100000"/>
              </a:lnSpc>
              <a:spcBef>
                <a:spcPct val="0"/>
              </a:spcBef>
              <a:spcAft>
                <a:spcPct val="0"/>
              </a:spcAft>
              <a:buClrTx/>
              <a:buSzTx/>
              <a:buFontTx/>
              <a:buNone/>
              <a:tabLst/>
            </a:pPr>
            <a:r>
              <a:rPr lang="en-US" sz="1100" dirty="0"/>
              <a:t>Sometimes we can’t control sampling. i.e. You may be limited to occurrences of an event.</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20</a:t>
            </a:fld>
            <a:endParaRPr lang="nb-NO"/>
          </a:p>
        </p:txBody>
      </p:sp>
      <p:sp>
        <p:nvSpPr>
          <p:cNvPr id="5" name="Date Placeholder 4">
            <a:extLst>
              <a:ext uri="{FF2B5EF4-FFF2-40B4-BE49-F238E27FC236}">
                <a16:creationId xmlns:a16="http://schemas.microsoft.com/office/drawing/2014/main" id="{F9284E93-7768-BBB1-653A-B38A40632AC9}"/>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4126972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The sampling method is fundamental for the choice of subsequent interpolation methods.</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1" i="0" kern="1200" dirty="0">
                <a:solidFill>
                  <a:schemeClr val="tx1"/>
                </a:solidFill>
                <a:effectLst/>
                <a:latin typeface="+mn-lt"/>
                <a:ea typeface="+mn-ea"/>
                <a:cs typeface="+mn-cs"/>
              </a:rPr>
              <a:t>Input points can be either randomly or regularly spaced or based on a sampling scheme.</a:t>
            </a:r>
            <a:endParaRPr lang="nb-NO" altLang="nb-NO" sz="1100" b="1" dirty="0">
              <a:solidFill>
                <a:srgbClr val="FF0000"/>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Surface interpolation tools make predictions from sample measurements for all locations in an output raster dataset, whether or not a measurement has been taken at the location.</a:t>
            </a:r>
          </a:p>
        </p:txBody>
      </p:sp>
      <p:sp>
        <p:nvSpPr>
          <p:cNvPr id="4" name="Slide Number Placeholder 3"/>
          <p:cNvSpPr>
            <a:spLocks noGrp="1"/>
          </p:cNvSpPr>
          <p:nvPr>
            <p:ph type="sldNum" sz="quarter" idx="10"/>
          </p:nvPr>
        </p:nvSpPr>
        <p:spPr/>
        <p:txBody>
          <a:bodyPr/>
          <a:lstStyle/>
          <a:p>
            <a:fld id="{EA0A4961-C86A-4DEB-87C0-D9025FEF9437}" type="slidenum">
              <a:rPr lang="nb-NO" smtClean="0"/>
              <a:t>21</a:t>
            </a:fld>
            <a:endParaRPr lang="nb-NO"/>
          </a:p>
        </p:txBody>
      </p:sp>
      <p:sp>
        <p:nvSpPr>
          <p:cNvPr id="5" name="Date Placeholder 4">
            <a:extLst>
              <a:ext uri="{FF2B5EF4-FFF2-40B4-BE49-F238E27FC236}">
                <a16:creationId xmlns:a16="http://schemas.microsoft.com/office/drawing/2014/main" id="{77DE4CD2-5E03-6EE3-8988-3AB8CE880972}"/>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419218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23</a:t>
            </a:fld>
            <a:endParaRPr lang="nb-NO"/>
          </a:p>
        </p:txBody>
      </p:sp>
      <p:sp>
        <p:nvSpPr>
          <p:cNvPr id="5" name="Date Placeholder 4">
            <a:extLst>
              <a:ext uri="{FF2B5EF4-FFF2-40B4-BE49-F238E27FC236}">
                <a16:creationId xmlns:a16="http://schemas.microsoft.com/office/drawing/2014/main" id="{7F5CD5F6-6EFF-4A5C-1E41-A9A15416BE29}"/>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361101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1" i="0" kern="1200" dirty="0">
                <a:solidFill>
                  <a:schemeClr val="tx1"/>
                </a:solidFill>
                <a:effectLst/>
                <a:latin typeface="+mn-lt"/>
                <a:ea typeface="+mn-ea"/>
                <a:cs typeface="+mn-cs"/>
              </a:rPr>
              <a:t>There are a variety of ways to interpolate and therefore to derive a prediction for each location;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b="1"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each </a:t>
            </a:r>
            <a:r>
              <a:rPr lang="en-US" sz="1200" b="1" i="0" kern="1200" dirty="0">
                <a:solidFill>
                  <a:schemeClr val="tx1"/>
                </a:solidFill>
                <a:effectLst/>
                <a:latin typeface="+mn-lt"/>
                <a:ea typeface="+mn-ea"/>
                <a:cs typeface="+mn-cs"/>
              </a:rPr>
              <a:t>method</a:t>
            </a:r>
            <a:r>
              <a:rPr lang="en-US" sz="1200" b="0" i="0" kern="1200" dirty="0">
                <a:solidFill>
                  <a:schemeClr val="tx1"/>
                </a:solidFill>
                <a:effectLst/>
                <a:latin typeface="+mn-lt"/>
                <a:ea typeface="+mn-ea"/>
                <a:cs typeface="+mn-cs"/>
              </a:rPr>
              <a:t> is referred to as a </a:t>
            </a:r>
            <a:r>
              <a:rPr lang="en-US" sz="1200" b="1" i="0" kern="1200" dirty="0">
                <a:solidFill>
                  <a:schemeClr val="tx1"/>
                </a:solidFill>
                <a:effectLst/>
                <a:latin typeface="+mn-lt"/>
                <a:ea typeface="+mn-ea"/>
                <a:cs typeface="+mn-cs"/>
              </a:rPr>
              <a:t>model</a:t>
            </a:r>
            <a:r>
              <a:rPr lang="en-US" sz="1200" b="0" i="0" kern="1200" dirty="0">
                <a:solidFill>
                  <a:schemeClr val="tx1"/>
                </a:solidFill>
                <a:effectLst/>
                <a:latin typeface="+mn-lt"/>
                <a:ea typeface="+mn-ea"/>
                <a:cs typeface="+mn-cs"/>
              </a:rPr>
              <a:t>. With each model, there are different assumptions made of the data, and </a:t>
            </a:r>
            <a:r>
              <a:rPr lang="en-US" sz="1200" b="1" i="0" kern="1200" dirty="0">
                <a:solidFill>
                  <a:schemeClr val="tx1"/>
                </a:solidFill>
                <a:effectLst/>
                <a:latin typeface="+mn-lt"/>
                <a:ea typeface="+mn-ea"/>
                <a:cs typeface="+mn-cs"/>
              </a:rPr>
              <a:t>certain models are more applicable for specific data</a:t>
            </a:r>
            <a:r>
              <a:rPr lang="en-US" sz="1200" b="0" i="0" kern="120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for example, one model may account for local variation better than another. </a:t>
            </a:r>
            <a:r>
              <a:rPr lang="en-US" sz="1200" b="1" i="0" kern="1200" dirty="0">
                <a:solidFill>
                  <a:schemeClr val="tx1"/>
                </a:solidFill>
                <a:effectLst/>
                <a:latin typeface="+mn-lt"/>
                <a:ea typeface="+mn-ea"/>
                <a:cs typeface="+mn-cs"/>
              </a:rPr>
              <a:t>Each model produces predictions using different calculations</a:t>
            </a:r>
            <a:r>
              <a:rPr lang="en-US" sz="1200" b="0" i="0" kern="120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nb-NO" sz="1200" b="0" i="0" u="none" strike="noStrike" kern="1200" cap="none" normalizeH="0" baseline="0" dirty="0">
              <a:ln>
                <a:noFill/>
              </a:ln>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interpolation tools are generally divided into </a:t>
            </a:r>
            <a:r>
              <a:rPr lang="en-US" sz="1100" b="1" i="0" kern="1200" dirty="0">
                <a:solidFill>
                  <a:schemeClr val="tx1"/>
                </a:solidFill>
                <a:effectLst/>
                <a:latin typeface="+mn-lt"/>
                <a:ea typeface="+mn-ea"/>
                <a:cs typeface="+mn-cs"/>
              </a:rPr>
              <a:t>deterministic</a:t>
            </a:r>
            <a:r>
              <a:rPr lang="en-US" sz="1100" b="0" i="0" kern="1200" dirty="0">
                <a:solidFill>
                  <a:schemeClr val="tx1"/>
                </a:solidFill>
                <a:effectLst/>
                <a:latin typeface="+mn-lt"/>
                <a:ea typeface="+mn-ea"/>
                <a:cs typeface="+mn-cs"/>
              </a:rPr>
              <a:t> and </a:t>
            </a:r>
            <a:r>
              <a:rPr lang="en-US" sz="1100" b="1" i="0" kern="1200" dirty="0">
                <a:solidFill>
                  <a:schemeClr val="tx1"/>
                </a:solidFill>
                <a:effectLst/>
                <a:latin typeface="+mn-lt"/>
                <a:ea typeface="+mn-ea"/>
                <a:cs typeface="+mn-cs"/>
              </a:rPr>
              <a:t>geostatistical</a:t>
            </a:r>
            <a:r>
              <a:rPr lang="en-US" sz="1100" b="0" i="0" kern="1200" dirty="0">
                <a:solidFill>
                  <a:schemeClr val="tx1"/>
                </a:solidFill>
                <a:effectLst/>
                <a:latin typeface="+mn-lt"/>
                <a:ea typeface="+mn-ea"/>
                <a:cs typeface="+mn-cs"/>
              </a:rPr>
              <a:t> methods.</a:t>
            </a:r>
          </a:p>
          <a:p>
            <a:r>
              <a:rPr lang="en-US" sz="1100" b="0" i="0" kern="1200" dirty="0">
                <a:solidFill>
                  <a:schemeClr val="tx1"/>
                </a:solidFill>
                <a:effectLst/>
                <a:latin typeface="+mn-lt"/>
                <a:ea typeface="+mn-ea"/>
                <a:cs typeface="+mn-cs"/>
              </a:rPr>
              <a:t>The deterministic interpolation methods </a:t>
            </a:r>
            <a:r>
              <a:rPr lang="en-US" sz="1100" b="1" i="0" kern="1200" dirty="0">
                <a:solidFill>
                  <a:schemeClr val="tx1"/>
                </a:solidFill>
                <a:effectLst/>
                <a:latin typeface="+mn-lt"/>
                <a:ea typeface="+mn-ea"/>
                <a:cs typeface="+mn-cs"/>
              </a:rPr>
              <a:t>assign values to locations based on the surrounding measured values </a:t>
            </a:r>
            <a:r>
              <a:rPr lang="en-US" sz="1100" b="0" i="0" kern="1200" dirty="0">
                <a:solidFill>
                  <a:schemeClr val="tx1"/>
                </a:solidFill>
                <a:effectLst/>
                <a:latin typeface="+mn-lt"/>
                <a:ea typeface="+mn-ea"/>
                <a:cs typeface="+mn-cs"/>
              </a:rPr>
              <a:t>and </a:t>
            </a:r>
            <a:r>
              <a:rPr lang="en-US" sz="1100" b="1" i="0" kern="1200" dirty="0">
                <a:solidFill>
                  <a:schemeClr val="tx1"/>
                </a:solidFill>
                <a:effectLst/>
                <a:latin typeface="+mn-lt"/>
                <a:ea typeface="+mn-ea"/>
                <a:cs typeface="+mn-cs"/>
              </a:rPr>
              <a:t>on specified mathematical formulas </a:t>
            </a:r>
            <a:r>
              <a:rPr lang="en-US" sz="1100" b="0" i="0" kern="1200" dirty="0">
                <a:solidFill>
                  <a:schemeClr val="tx1"/>
                </a:solidFill>
                <a:effectLst/>
                <a:latin typeface="+mn-lt"/>
                <a:ea typeface="+mn-ea"/>
                <a:cs typeface="+mn-cs"/>
              </a:rPr>
              <a:t>that determine the smoothness of the resulting surface.</a:t>
            </a:r>
          </a:p>
          <a:p>
            <a:r>
              <a:rPr lang="en-US" sz="1100" b="0" i="0" kern="1200" dirty="0">
                <a:solidFill>
                  <a:schemeClr val="tx1"/>
                </a:solidFill>
                <a:effectLst/>
                <a:latin typeface="+mn-lt"/>
                <a:ea typeface="+mn-ea"/>
                <a:cs typeface="+mn-cs"/>
              </a:rPr>
              <a:t>The deterministic methods include </a:t>
            </a:r>
            <a:r>
              <a:rPr lang="en-US" sz="1100" b="1" i="0" kern="1200" dirty="0">
                <a:solidFill>
                  <a:schemeClr val="tx1"/>
                </a:solidFill>
                <a:effectLst/>
                <a:latin typeface="+mn-lt"/>
                <a:ea typeface="+mn-ea"/>
                <a:cs typeface="+mn-cs"/>
              </a:rPr>
              <a:t>IDW</a:t>
            </a:r>
            <a:r>
              <a:rPr lang="en-US" sz="1100" b="0" i="0" kern="1200" dirty="0">
                <a:solidFill>
                  <a:schemeClr val="tx1"/>
                </a:solidFill>
                <a:effectLst/>
                <a:latin typeface="+mn-lt"/>
                <a:ea typeface="+mn-ea"/>
                <a:cs typeface="+mn-cs"/>
              </a:rPr>
              <a:t> (inverse distance weighting), </a:t>
            </a:r>
            <a:r>
              <a:rPr lang="en-US" sz="1100" b="1" i="0" kern="1200" dirty="0">
                <a:solidFill>
                  <a:schemeClr val="tx1"/>
                </a:solidFill>
                <a:effectLst/>
                <a:latin typeface="+mn-lt"/>
                <a:ea typeface="+mn-ea"/>
                <a:cs typeface="+mn-cs"/>
              </a:rPr>
              <a:t>Natural Neighbor</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Trend</a:t>
            </a:r>
            <a:r>
              <a:rPr lang="en-US" sz="1100" b="0" i="0" kern="1200" dirty="0">
                <a:solidFill>
                  <a:schemeClr val="tx1"/>
                </a:solidFill>
                <a:effectLst/>
                <a:latin typeface="+mn-lt"/>
                <a:ea typeface="+mn-ea"/>
                <a:cs typeface="+mn-cs"/>
              </a:rPr>
              <a:t>, and </a:t>
            </a:r>
            <a:r>
              <a:rPr lang="en-US" sz="1100" b="1" i="0" kern="1200" dirty="0">
                <a:solidFill>
                  <a:schemeClr val="tx1"/>
                </a:solidFill>
                <a:effectLst/>
                <a:latin typeface="+mn-lt"/>
                <a:ea typeface="+mn-ea"/>
                <a:cs typeface="+mn-cs"/>
              </a:rPr>
              <a:t>Spline</a:t>
            </a:r>
            <a:r>
              <a:rPr lang="en-US" sz="1100" b="0" i="0" kern="1200" dirty="0">
                <a:solidFill>
                  <a:schemeClr val="tx1"/>
                </a:solidFill>
                <a:effectLst/>
                <a:latin typeface="+mn-lt"/>
                <a:ea typeface="+mn-ea"/>
                <a:cs typeface="+mn-cs"/>
              </a:rPr>
              <a:t>.</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geostatistical methods are based </a:t>
            </a:r>
            <a:r>
              <a:rPr lang="en-US" sz="1100" b="1" i="0" kern="1200" dirty="0">
                <a:solidFill>
                  <a:schemeClr val="tx1"/>
                </a:solidFill>
                <a:effectLst/>
                <a:latin typeface="+mn-lt"/>
                <a:ea typeface="+mn-ea"/>
                <a:cs typeface="+mn-cs"/>
              </a:rPr>
              <a:t>on statistical models that include autocorrelation </a:t>
            </a:r>
            <a:r>
              <a:rPr lang="en-US" sz="1100" b="0" i="0" kern="1200" dirty="0">
                <a:solidFill>
                  <a:schemeClr val="tx1"/>
                </a:solidFill>
                <a:effectLst/>
                <a:latin typeface="+mn-lt"/>
                <a:ea typeface="+mn-ea"/>
                <a:cs typeface="+mn-cs"/>
              </a:rPr>
              <a:t>(the </a:t>
            </a:r>
            <a:r>
              <a:rPr lang="en-US" sz="1100" b="1" i="0" kern="1200" dirty="0">
                <a:solidFill>
                  <a:schemeClr val="tx1"/>
                </a:solidFill>
                <a:effectLst/>
                <a:latin typeface="+mn-lt"/>
                <a:ea typeface="+mn-ea"/>
                <a:cs typeface="+mn-cs"/>
              </a:rPr>
              <a:t>statistical relationship among the measured points</a:t>
            </a:r>
            <a:r>
              <a:rPr lang="en-US" sz="1100" b="0" i="0" kern="1200" dirty="0">
                <a:solidFill>
                  <a:schemeClr val="tx1"/>
                </a:solidFill>
                <a:effectLst/>
                <a:latin typeface="+mn-lt"/>
                <a:ea typeface="+mn-ea"/>
                <a:cs typeface="+mn-cs"/>
              </a:rPr>
              <a:t>). </a:t>
            </a:r>
          </a:p>
          <a:p>
            <a:r>
              <a:rPr lang="en-US" sz="1100" b="0" i="0" kern="1200" dirty="0">
                <a:solidFill>
                  <a:schemeClr val="tx1"/>
                </a:solidFill>
                <a:effectLst/>
                <a:latin typeface="+mn-lt"/>
                <a:ea typeface="+mn-ea"/>
                <a:cs typeface="+mn-cs"/>
              </a:rPr>
              <a:t>Because of this, geostatistical techniques not only have the capability of producing a prediction surface but also provide some measure of the certainty or accuracy of the predictions.</a:t>
            </a:r>
          </a:p>
          <a:p>
            <a:r>
              <a:rPr lang="en-US" sz="1100" b="1" i="0" kern="1200" dirty="0">
                <a:solidFill>
                  <a:schemeClr val="tx1"/>
                </a:solidFill>
                <a:effectLst/>
                <a:latin typeface="+mn-lt"/>
                <a:ea typeface="+mn-ea"/>
                <a:cs typeface="+mn-cs"/>
              </a:rPr>
              <a:t>Kriging</a:t>
            </a:r>
            <a:r>
              <a:rPr lang="en-US" sz="1100" b="0" i="0" kern="1200" dirty="0">
                <a:solidFill>
                  <a:schemeClr val="tx1"/>
                </a:solidFill>
                <a:effectLst/>
                <a:latin typeface="+mn-lt"/>
                <a:ea typeface="+mn-ea"/>
                <a:cs typeface="+mn-cs"/>
              </a:rPr>
              <a:t> is a geostatistical method of interpolation.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Yu Gothic UI" panose="020B0500000000000000" pitchFamily="34" charset="-128"/>
                <a:ea typeface="Yu Gothic UI" panose="020B0500000000000000" pitchFamily="34" charset="-128"/>
              </a:rPr>
              <a:t>They are more difficult to execute since more parameters need to be 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24</a:t>
            </a:fld>
            <a:endParaRPr lang="nb-NO"/>
          </a:p>
        </p:txBody>
      </p:sp>
      <p:sp>
        <p:nvSpPr>
          <p:cNvPr id="5" name="Date Placeholder 4">
            <a:extLst>
              <a:ext uri="{FF2B5EF4-FFF2-40B4-BE49-F238E27FC236}">
                <a16:creationId xmlns:a16="http://schemas.microsoft.com/office/drawing/2014/main" id="{099F5768-A221-80DA-D4EC-22D817A810D4}"/>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521297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Visiting every location in a study area to measure the height, concentration, or magnitude of a phenomenon is usually difficult or expensive</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Instead, you can measure the phenomenon at strategically dispersed sample locations, and predicted values can be assigned to all other locations.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Interpolation predicts values for cells in a raster from a limited number of sample data points.</a:t>
            </a:r>
            <a:r>
              <a:rPr lang="en-US" sz="1200" b="0" i="0" kern="1200" dirty="0">
                <a:solidFill>
                  <a:schemeClr val="tx1"/>
                </a:solidFill>
                <a:effectLst/>
                <a:latin typeface="+mn-lt"/>
                <a:ea typeface="+mn-ea"/>
                <a:cs typeface="+mn-cs"/>
              </a:rPr>
              <a:t> It can be used to predict unknown values for any geographic point data, such as elevation, rainfall, chemical concentrations, and noise levels.</a:t>
            </a:r>
            <a:endParaRPr lang="nb-NO" altLang="nb-NO" b="1" dirty="0">
              <a:solidFill>
                <a:srgbClr val="FF0000"/>
              </a:solidFill>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Creating raster surfaces from points</a:t>
            </a:r>
          </a:p>
          <a:p>
            <a:r>
              <a:rPr lang="en-US" sz="1200" b="0" i="0" kern="1200" dirty="0">
                <a:solidFill>
                  <a:schemeClr val="tx1"/>
                </a:solidFill>
                <a:effectLst/>
                <a:latin typeface="+mn-lt"/>
                <a:ea typeface="+mn-ea"/>
                <a:cs typeface="+mn-cs"/>
              </a:rPr>
              <a:t>Surfaces of continuous data are usually generated from samples taken at points across the area. For example, the irregularly spaced weather stations in a region can be used to create raster surfaces of temperature or air pressure. The resulting surface is a regular grid of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b="1" dirty="0" err="1">
                <a:solidFill>
                  <a:srgbClr val="FF0000"/>
                </a:solidFill>
              </a:rPr>
              <a:t>Interpolation</a:t>
            </a:r>
            <a:r>
              <a:rPr lang="nb-NO" altLang="nb-NO" dirty="0">
                <a:solidFill>
                  <a:srgbClr val="000000"/>
                </a:solidFill>
              </a:rPr>
              <a:t> – </a:t>
            </a:r>
            <a:r>
              <a:rPr lang="nb-NO" altLang="nb-NO" dirty="0" err="1">
                <a:solidFill>
                  <a:srgbClr val="000000"/>
                </a:solidFill>
              </a:rPr>
              <a:t>everybody</a:t>
            </a:r>
            <a:r>
              <a:rPr lang="nb-NO" altLang="nb-NO" dirty="0">
                <a:solidFill>
                  <a:srgbClr val="000000"/>
                </a:solidFill>
              </a:rPr>
              <a:t> </a:t>
            </a:r>
            <a:r>
              <a:rPr lang="nb-NO" altLang="nb-NO" dirty="0" err="1">
                <a:solidFill>
                  <a:srgbClr val="000000"/>
                </a:solidFill>
              </a:rPr>
              <a:t>heard</a:t>
            </a:r>
            <a:r>
              <a:rPr lang="nb-NO" altLang="nb-NO" dirty="0">
                <a:solidFill>
                  <a:srgbClr val="000000"/>
                </a:solidFill>
              </a:rPr>
              <a:t> </a:t>
            </a:r>
            <a:r>
              <a:rPr lang="nb-NO" altLang="nb-NO" dirty="0" err="1">
                <a:solidFill>
                  <a:srgbClr val="000000"/>
                </a:solidFill>
              </a:rPr>
              <a:t>the</a:t>
            </a:r>
            <a:r>
              <a:rPr lang="nb-NO" altLang="nb-NO" dirty="0">
                <a:solidFill>
                  <a:srgbClr val="000000"/>
                </a:solidFill>
              </a:rPr>
              <a:t> </a:t>
            </a:r>
            <a:r>
              <a:rPr lang="nb-NO" altLang="nb-NO" dirty="0" err="1">
                <a:solidFill>
                  <a:srgbClr val="000000"/>
                </a:solidFill>
              </a:rPr>
              <a:t>word</a:t>
            </a:r>
            <a:r>
              <a:rPr lang="nb-NO" altLang="nb-NO" dirty="0">
                <a:solidFill>
                  <a:srgbClr val="000000"/>
                </a:solidFill>
              </a:rPr>
              <a:t> (?), </a:t>
            </a:r>
            <a:r>
              <a:rPr lang="nb-NO" altLang="nb-NO" dirty="0" err="1">
                <a:solidFill>
                  <a:srgbClr val="000000"/>
                </a:solidFill>
              </a:rPr>
              <a:t>can</a:t>
            </a:r>
            <a:r>
              <a:rPr lang="nb-NO" altLang="nb-NO" dirty="0">
                <a:solidFill>
                  <a:srgbClr val="000000"/>
                </a:solidFill>
              </a:rPr>
              <a:t> </a:t>
            </a:r>
            <a:r>
              <a:rPr lang="nb-NO" altLang="nb-NO" dirty="0" err="1">
                <a:solidFill>
                  <a:srgbClr val="000000"/>
                </a:solidFill>
              </a:rPr>
              <a:t>you</a:t>
            </a:r>
            <a:r>
              <a:rPr lang="nb-NO" altLang="nb-NO" dirty="0">
                <a:solidFill>
                  <a:srgbClr val="000000"/>
                </a:solidFill>
              </a:rPr>
              <a:t> </a:t>
            </a:r>
            <a:r>
              <a:rPr lang="nb-NO" altLang="nb-NO" dirty="0" err="1">
                <a:solidFill>
                  <a:srgbClr val="000000"/>
                </a:solidFill>
              </a:rPr>
              <a:t>define</a:t>
            </a:r>
            <a:r>
              <a:rPr lang="nb-NO" altLang="nb-NO" dirty="0">
                <a:solidFill>
                  <a:srgbClr val="000000"/>
                </a:solidFill>
              </a:rPr>
              <a:t> it and </a:t>
            </a:r>
            <a:r>
              <a:rPr lang="nb-NO" altLang="nb-NO" dirty="0" err="1">
                <a:solidFill>
                  <a:srgbClr val="000000"/>
                </a:solidFill>
              </a:rPr>
              <a:t>come</a:t>
            </a:r>
            <a:r>
              <a:rPr lang="nb-NO" altLang="nb-NO" dirty="0">
                <a:solidFill>
                  <a:srgbClr val="000000"/>
                </a:solidFill>
              </a:rPr>
              <a:t> </a:t>
            </a:r>
            <a:r>
              <a:rPr lang="nb-NO" altLang="nb-NO" dirty="0" err="1">
                <a:solidFill>
                  <a:srgbClr val="000000"/>
                </a:solidFill>
              </a:rPr>
              <a:t>with</a:t>
            </a:r>
            <a:r>
              <a:rPr lang="nb-NO" altLang="nb-NO" dirty="0">
                <a:solidFill>
                  <a:srgbClr val="000000"/>
                </a:solidFill>
              </a:rPr>
              <a:t> </a:t>
            </a:r>
            <a:r>
              <a:rPr lang="nb-NO" altLang="nb-NO" dirty="0" err="1">
                <a:solidFill>
                  <a:srgbClr val="000000"/>
                </a:solidFill>
              </a:rPr>
              <a:t>some</a:t>
            </a:r>
            <a:r>
              <a:rPr lang="nb-NO" altLang="nb-NO" dirty="0">
                <a:solidFill>
                  <a:srgbClr val="000000"/>
                </a:solidFill>
              </a:rPr>
              <a:t> </a:t>
            </a:r>
            <a:r>
              <a:rPr lang="nb-NO" altLang="nb-NO" dirty="0" err="1">
                <a:solidFill>
                  <a:srgbClr val="000000"/>
                </a:solidFill>
              </a:rPr>
              <a:t>examples</a:t>
            </a:r>
            <a:endParaRPr lang="nb-NO" altLang="nb-NO"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dirty="0">
                <a:solidFill>
                  <a:srgbClr val="000000"/>
                </a:solidFill>
              </a:rPr>
              <a:t>http://planet.botany.uwc.ac.za/nisl/GIS/spatial/chap_1_11.htm</a:t>
            </a:r>
          </a:p>
          <a:p>
            <a:r>
              <a:rPr lang="en-US" sz="1200" b="1" i="0" kern="1200" dirty="0">
                <a:solidFill>
                  <a:schemeClr val="tx1"/>
                </a:solidFill>
                <a:effectLst/>
                <a:latin typeface="+mn-lt"/>
                <a:ea typeface="+mn-ea"/>
                <a:cs typeface="+mn-cs"/>
              </a:rPr>
              <a:t>What is a spatial interpolation?</a:t>
            </a:r>
          </a:p>
          <a:p>
            <a:r>
              <a:rPr lang="en-US" sz="1200" b="0" i="0" kern="1200" dirty="0">
                <a:solidFill>
                  <a:schemeClr val="tx1"/>
                </a:solidFill>
                <a:effectLst/>
                <a:latin typeface="+mn-lt"/>
                <a:ea typeface="+mn-ea"/>
                <a:cs typeface="+mn-cs"/>
              </a:rPr>
              <a:t>Surface interpolation tools create a continuous (or prediction) surface from sampled point values.</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Interpolation predicts values for cells in a raster from a limited number of sample data points. </a:t>
            </a:r>
          </a:p>
          <a:p>
            <a:r>
              <a:rPr lang="en-US" sz="1200" b="0" i="0" kern="1200" dirty="0">
                <a:solidFill>
                  <a:schemeClr val="tx1"/>
                </a:solidFill>
                <a:effectLst/>
                <a:latin typeface="+mn-lt"/>
                <a:ea typeface="+mn-ea"/>
                <a:cs typeface="+mn-cs"/>
              </a:rPr>
              <a:t>It can be used to predict unknown values for any geographic point data: elevation, rainfall, chemical concentrations, noise levels, and so 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dirty="0">
                <a:solidFill>
                  <a:srgbClr val="000000"/>
                </a:solidFill>
              </a:rPr>
              <a:t>https://desktop.arcgis.com/en/arcmap/10.3/tools/spatial-analyst-toolbox/an-overview-of-the-interpolation-tools.htm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a:t>
            </a:fld>
            <a:endParaRPr lang="nb-NO"/>
          </a:p>
        </p:txBody>
      </p:sp>
      <p:sp>
        <p:nvSpPr>
          <p:cNvPr id="5" name="Date Placeholder 4">
            <a:extLst>
              <a:ext uri="{FF2B5EF4-FFF2-40B4-BE49-F238E27FC236}">
                <a16:creationId xmlns:a16="http://schemas.microsoft.com/office/drawing/2014/main" id="{19D1B2DF-0020-073A-CC3C-4FC706F84B0D}"/>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066975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nb-NO" altLang="nb-NO" sz="1800" b="1" dirty="0" err="1">
                <a:solidFill>
                  <a:srgbClr val="000000"/>
                </a:solidFill>
                <a:latin typeface="Yu Gothic UI" panose="020B0500000000000000" pitchFamily="34" charset="-128"/>
                <a:ea typeface="Yu Gothic UI" panose="020B0500000000000000" pitchFamily="34" charset="-128"/>
              </a:rPr>
              <a:t>There</a:t>
            </a:r>
            <a:r>
              <a:rPr lang="nb-NO" altLang="nb-NO" sz="1800" b="1" dirty="0">
                <a:solidFill>
                  <a:srgbClr val="000000"/>
                </a:solidFill>
                <a:latin typeface="Yu Gothic UI" panose="020B0500000000000000" pitchFamily="34" charset="-128"/>
                <a:ea typeface="Yu Gothic UI" panose="020B0500000000000000" pitchFamily="34" charset="-128"/>
              </a:rPr>
              <a:t> </a:t>
            </a:r>
            <a:r>
              <a:rPr lang="nb-NO" altLang="nb-NO" sz="1800" b="1" dirty="0" err="1">
                <a:solidFill>
                  <a:srgbClr val="000000"/>
                </a:solidFill>
                <a:latin typeface="Yu Gothic UI" panose="020B0500000000000000" pitchFamily="34" charset="-128"/>
                <a:ea typeface="Yu Gothic UI" panose="020B0500000000000000" pitchFamily="34" charset="-128"/>
              </a:rPr>
              <a:t>are</a:t>
            </a:r>
            <a:r>
              <a:rPr lang="nb-NO" altLang="nb-NO" sz="1800" b="1" dirty="0">
                <a:solidFill>
                  <a:srgbClr val="000000"/>
                </a:solidFill>
                <a:latin typeface="Yu Gothic UI" panose="020B0500000000000000" pitchFamily="34" charset="-128"/>
                <a:ea typeface="Yu Gothic UI" panose="020B0500000000000000" pitchFamily="34" charset="-128"/>
              </a:rPr>
              <a:t> </a:t>
            </a:r>
            <a:r>
              <a:rPr lang="nb-NO" altLang="nb-NO" sz="1800" b="1" dirty="0" err="1">
                <a:solidFill>
                  <a:srgbClr val="000000"/>
                </a:solidFill>
                <a:latin typeface="Yu Gothic UI" panose="020B0500000000000000" pitchFamily="34" charset="-128"/>
                <a:ea typeface="Yu Gothic UI" panose="020B0500000000000000" pitchFamily="34" charset="-128"/>
              </a:rPr>
              <a:t>effectively</a:t>
            </a:r>
            <a:r>
              <a:rPr lang="nb-NO" altLang="nb-NO" sz="1800" b="1" dirty="0">
                <a:solidFill>
                  <a:srgbClr val="000000"/>
                </a:solidFill>
                <a:latin typeface="Yu Gothic UI" panose="020B0500000000000000" pitchFamily="34" charset="-128"/>
                <a:ea typeface="Yu Gothic UI" panose="020B0500000000000000" pitchFamily="34" charset="-128"/>
              </a:rPr>
              <a:t> </a:t>
            </a:r>
            <a:r>
              <a:rPr lang="nb-NO" altLang="nb-NO" sz="1800" b="1" dirty="0" err="1">
                <a:solidFill>
                  <a:srgbClr val="000000"/>
                </a:solidFill>
                <a:latin typeface="Yu Gothic UI" panose="020B0500000000000000" pitchFamily="34" charset="-128"/>
                <a:ea typeface="Yu Gothic UI" panose="020B0500000000000000" pitchFamily="34" charset="-128"/>
              </a:rPr>
              <a:t>two</a:t>
            </a:r>
            <a:r>
              <a:rPr lang="nb-NO" altLang="nb-NO" sz="1800" b="1" dirty="0">
                <a:solidFill>
                  <a:srgbClr val="000000"/>
                </a:solidFill>
                <a:latin typeface="Yu Gothic UI" panose="020B0500000000000000" pitchFamily="34" charset="-128"/>
                <a:ea typeface="Yu Gothic UI" panose="020B0500000000000000" pitchFamily="34" charset="-128"/>
              </a:rPr>
              <a:t> types </a:t>
            </a:r>
            <a:r>
              <a:rPr lang="nb-NO" altLang="nb-NO" sz="1800" b="1" dirty="0" err="1">
                <a:solidFill>
                  <a:srgbClr val="000000"/>
                </a:solidFill>
                <a:latin typeface="Yu Gothic UI" panose="020B0500000000000000" pitchFamily="34" charset="-128"/>
                <a:ea typeface="Yu Gothic UI" panose="020B0500000000000000" pitchFamily="34" charset="-128"/>
              </a:rPr>
              <a:t>of</a:t>
            </a:r>
            <a:r>
              <a:rPr lang="nb-NO" altLang="nb-NO" sz="1800" b="1" dirty="0">
                <a:solidFill>
                  <a:srgbClr val="000000"/>
                </a:solidFill>
                <a:latin typeface="Yu Gothic UI" panose="020B0500000000000000" pitchFamily="34" charset="-128"/>
                <a:ea typeface="Yu Gothic UI" panose="020B0500000000000000" pitchFamily="34" charset="-128"/>
              </a:rPr>
              <a:t> </a:t>
            </a:r>
            <a:r>
              <a:rPr lang="nb-NO" altLang="nb-NO" sz="1800" b="1" dirty="0" err="1">
                <a:solidFill>
                  <a:srgbClr val="000000"/>
                </a:solidFill>
                <a:latin typeface="Yu Gothic UI" panose="020B0500000000000000" pitchFamily="34" charset="-128"/>
                <a:ea typeface="Yu Gothic UI" panose="020B0500000000000000" pitchFamily="34" charset="-128"/>
              </a:rPr>
              <a:t>techniques</a:t>
            </a:r>
            <a:r>
              <a:rPr lang="nb-NO" altLang="nb-NO" sz="1800" b="1" dirty="0">
                <a:solidFill>
                  <a:srgbClr val="000000"/>
                </a:solidFill>
                <a:latin typeface="Yu Gothic UI" panose="020B0500000000000000" pitchFamily="34" charset="-128"/>
                <a:ea typeface="Yu Gothic UI" panose="020B0500000000000000" pitchFamily="34" charset="-128"/>
              </a:rPr>
              <a:t> for </a:t>
            </a:r>
            <a:r>
              <a:rPr lang="nb-NO" altLang="nb-NO" sz="1800" b="1" dirty="0" err="1">
                <a:solidFill>
                  <a:srgbClr val="000000"/>
                </a:solidFill>
                <a:latin typeface="Yu Gothic UI" panose="020B0500000000000000" pitchFamily="34" charset="-128"/>
                <a:ea typeface="Yu Gothic UI" panose="020B0500000000000000" pitchFamily="34" charset="-128"/>
              </a:rPr>
              <a:t>generating</a:t>
            </a:r>
            <a:r>
              <a:rPr lang="nb-NO" altLang="nb-NO" sz="1800" b="1" dirty="0">
                <a:solidFill>
                  <a:srgbClr val="000000"/>
                </a:solidFill>
                <a:latin typeface="Yu Gothic UI" panose="020B0500000000000000" pitchFamily="34" charset="-128"/>
                <a:ea typeface="Yu Gothic UI" panose="020B0500000000000000" pitchFamily="34" charset="-128"/>
              </a:rPr>
              <a:t> raster </a:t>
            </a:r>
            <a:r>
              <a:rPr lang="nb-NO" altLang="nb-NO" sz="1800" b="1" dirty="0" err="1">
                <a:solidFill>
                  <a:srgbClr val="000000"/>
                </a:solidFill>
                <a:latin typeface="Yu Gothic UI" panose="020B0500000000000000" pitchFamily="34" charset="-128"/>
                <a:ea typeface="Yu Gothic UI" panose="020B0500000000000000" pitchFamily="34" charset="-128"/>
              </a:rPr>
              <a:t>surfaces</a:t>
            </a:r>
            <a:r>
              <a:rPr lang="nb-NO" altLang="nb-NO" sz="1800" dirty="0">
                <a:solidFill>
                  <a:srgbClr val="000000"/>
                </a:solidFill>
                <a:latin typeface="Yu Gothic UI" panose="020B0500000000000000" pitchFamily="34" charset="-128"/>
                <a:ea typeface="Yu Gothic UI" panose="020B0500000000000000"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lang="nb-NO" altLang="nb-NO" sz="1800" dirty="0">
              <a:solidFill>
                <a:srgbClr val="000000"/>
              </a:solidFill>
              <a:latin typeface="Yu Gothic UI" panose="020B0500000000000000" pitchFamily="34" charset="-128"/>
              <a:ea typeface="Yu Gothic UI" panose="020B0500000000000000" pitchFamily="34" charset="-128"/>
            </a:endParaRPr>
          </a:p>
          <a:p>
            <a:r>
              <a:rPr lang="en-US" sz="1800" b="0" i="0" kern="1200" dirty="0">
                <a:solidFill>
                  <a:schemeClr val="tx1"/>
                </a:solidFill>
                <a:effectLst/>
                <a:latin typeface="+mn-lt"/>
                <a:ea typeface="+mn-ea"/>
                <a:cs typeface="+mn-cs"/>
              </a:rPr>
              <a:t>The interpolation tools are generally divided into </a:t>
            </a:r>
            <a:r>
              <a:rPr lang="en-US" sz="1800" b="1" i="0" kern="1200" dirty="0">
                <a:solidFill>
                  <a:schemeClr val="tx1"/>
                </a:solidFill>
                <a:effectLst/>
                <a:latin typeface="+mn-lt"/>
                <a:ea typeface="+mn-ea"/>
                <a:cs typeface="+mn-cs"/>
              </a:rPr>
              <a:t>deterministic</a:t>
            </a:r>
            <a:r>
              <a:rPr lang="en-US" sz="1800" b="0" i="0" kern="1200" dirty="0">
                <a:solidFill>
                  <a:schemeClr val="tx1"/>
                </a:solidFill>
                <a:effectLst/>
                <a:latin typeface="+mn-lt"/>
                <a:ea typeface="+mn-ea"/>
                <a:cs typeface="+mn-cs"/>
              </a:rPr>
              <a:t> and </a:t>
            </a:r>
            <a:r>
              <a:rPr lang="en-US" sz="1800" b="1" i="0" kern="1200" dirty="0" err="1">
                <a:solidFill>
                  <a:schemeClr val="tx1"/>
                </a:solidFill>
                <a:effectLst/>
                <a:latin typeface="+mn-lt"/>
                <a:ea typeface="+mn-ea"/>
                <a:cs typeface="+mn-cs"/>
              </a:rPr>
              <a:t>geostatistical</a:t>
            </a:r>
            <a:r>
              <a:rPr lang="en-US" sz="1800" b="0" i="0" kern="1200" dirty="0">
                <a:solidFill>
                  <a:schemeClr val="tx1"/>
                </a:solidFill>
                <a:effectLst/>
                <a:latin typeface="+mn-lt"/>
                <a:ea typeface="+mn-ea"/>
                <a:cs typeface="+mn-cs"/>
              </a:rPr>
              <a:t> methods.</a:t>
            </a:r>
          </a:p>
          <a:p>
            <a:r>
              <a:rPr lang="en-US" sz="1800" b="0" i="0" kern="1200" dirty="0">
                <a:solidFill>
                  <a:schemeClr val="tx1"/>
                </a:solidFill>
                <a:effectLst/>
                <a:latin typeface="+mn-lt"/>
                <a:ea typeface="+mn-ea"/>
                <a:cs typeface="+mn-cs"/>
              </a:rPr>
              <a:t>The deterministic interpolation methods </a:t>
            </a:r>
            <a:r>
              <a:rPr lang="en-US" sz="1800" b="1" i="0" kern="1200" dirty="0">
                <a:solidFill>
                  <a:schemeClr val="tx1"/>
                </a:solidFill>
                <a:effectLst/>
                <a:latin typeface="+mn-lt"/>
                <a:ea typeface="+mn-ea"/>
                <a:cs typeface="+mn-cs"/>
              </a:rPr>
              <a:t>assign values to locations based on the surrounding measured values </a:t>
            </a:r>
            <a:r>
              <a:rPr lang="en-US" sz="1800" b="0" i="0" kern="1200" dirty="0">
                <a:solidFill>
                  <a:schemeClr val="tx1"/>
                </a:solidFill>
                <a:effectLst/>
                <a:latin typeface="+mn-lt"/>
                <a:ea typeface="+mn-ea"/>
                <a:cs typeface="+mn-cs"/>
              </a:rPr>
              <a:t>and </a:t>
            </a:r>
            <a:r>
              <a:rPr lang="en-US" sz="1800" b="1" i="0" kern="1200" dirty="0">
                <a:solidFill>
                  <a:schemeClr val="tx1"/>
                </a:solidFill>
                <a:effectLst/>
                <a:latin typeface="+mn-lt"/>
                <a:ea typeface="+mn-ea"/>
                <a:cs typeface="+mn-cs"/>
              </a:rPr>
              <a:t>on specified mathematical formulas </a:t>
            </a:r>
            <a:r>
              <a:rPr lang="en-US" sz="1800" b="0" i="0" kern="1200" dirty="0">
                <a:solidFill>
                  <a:schemeClr val="tx1"/>
                </a:solidFill>
                <a:effectLst/>
                <a:latin typeface="+mn-lt"/>
                <a:ea typeface="+mn-ea"/>
                <a:cs typeface="+mn-cs"/>
              </a:rPr>
              <a:t>that determine the smoothness of the resulting surface.</a:t>
            </a:r>
          </a:p>
          <a:p>
            <a:r>
              <a:rPr lang="en-US" sz="1800" b="0" i="0" kern="1200" dirty="0">
                <a:solidFill>
                  <a:schemeClr val="tx1"/>
                </a:solidFill>
                <a:effectLst/>
                <a:latin typeface="+mn-lt"/>
                <a:ea typeface="+mn-ea"/>
                <a:cs typeface="+mn-cs"/>
              </a:rPr>
              <a:t>The deterministic methods include </a:t>
            </a:r>
            <a:r>
              <a:rPr lang="en-US" sz="1800" b="1" i="0" kern="1200" dirty="0">
                <a:solidFill>
                  <a:schemeClr val="tx1"/>
                </a:solidFill>
                <a:effectLst/>
                <a:latin typeface="+mn-lt"/>
                <a:ea typeface="+mn-ea"/>
                <a:cs typeface="+mn-cs"/>
              </a:rPr>
              <a:t>IDW</a:t>
            </a:r>
            <a:r>
              <a:rPr lang="en-US" sz="1800" b="0" i="0" kern="1200" dirty="0">
                <a:solidFill>
                  <a:schemeClr val="tx1"/>
                </a:solidFill>
                <a:effectLst/>
                <a:latin typeface="+mn-lt"/>
                <a:ea typeface="+mn-ea"/>
                <a:cs typeface="+mn-cs"/>
              </a:rPr>
              <a:t> (inverse distance weighting), </a:t>
            </a:r>
            <a:r>
              <a:rPr lang="en-US" sz="1800" b="1" i="0" kern="1200" dirty="0">
                <a:solidFill>
                  <a:schemeClr val="tx1"/>
                </a:solidFill>
                <a:effectLst/>
                <a:latin typeface="+mn-lt"/>
                <a:ea typeface="+mn-ea"/>
                <a:cs typeface="+mn-cs"/>
              </a:rPr>
              <a:t>Natural Neighbor</a:t>
            </a:r>
            <a:r>
              <a:rPr lang="en-US" sz="1800" b="0" i="0" kern="1200" dirty="0">
                <a:solidFill>
                  <a:schemeClr val="tx1"/>
                </a:solidFill>
                <a:effectLst/>
                <a:latin typeface="+mn-lt"/>
                <a:ea typeface="+mn-ea"/>
                <a:cs typeface="+mn-cs"/>
              </a:rPr>
              <a:t>, </a:t>
            </a:r>
            <a:r>
              <a:rPr lang="en-US" sz="1800" b="1" i="0" kern="1200" dirty="0">
                <a:solidFill>
                  <a:schemeClr val="tx1"/>
                </a:solidFill>
                <a:effectLst/>
                <a:latin typeface="+mn-lt"/>
                <a:ea typeface="+mn-ea"/>
                <a:cs typeface="+mn-cs"/>
              </a:rPr>
              <a:t>Trend</a:t>
            </a:r>
            <a:r>
              <a:rPr lang="en-US" sz="1800" b="0" i="0" kern="1200" dirty="0">
                <a:solidFill>
                  <a:schemeClr val="tx1"/>
                </a:solidFill>
                <a:effectLst/>
                <a:latin typeface="+mn-lt"/>
                <a:ea typeface="+mn-ea"/>
                <a:cs typeface="+mn-cs"/>
              </a:rPr>
              <a:t>, and </a:t>
            </a:r>
            <a:r>
              <a:rPr lang="en-US" sz="1800" b="1" i="0" kern="1200" dirty="0">
                <a:solidFill>
                  <a:schemeClr val="tx1"/>
                </a:solidFill>
                <a:effectLst/>
                <a:latin typeface="+mn-lt"/>
                <a:ea typeface="+mn-ea"/>
                <a:cs typeface="+mn-cs"/>
              </a:rPr>
              <a:t>Spline</a:t>
            </a:r>
            <a:r>
              <a:rPr lang="en-US" sz="1800" b="0" i="0" kern="1200" dirty="0">
                <a:solidFill>
                  <a:schemeClr val="tx1"/>
                </a:solidFill>
                <a:effectLst/>
                <a:latin typeface="+mn-lt"/>
                <a:ea typeface="+mn-ea"/>
                <a:cs typeface="+mn-cs"/>
              </a:rPr>
              <a:t>.</a:t>
            </a:r>
          </a:p>
          <a:p>
            <a:endParaRPr lang="en-US" sz="1800" b="0" i="0" kern="1200" dirty="0">
              <a:solidFill>
                <a:schemeClr val="tx1"/>
              </a:solidFill>
              <a:effectLst/>
              <a:latin typeface="+mn-lt"/>
              <a:ea typeface="+mn-ea"/>
              <a:cs typeface="+mn-cs"/>
            </a:endParaRPr>
          </a:p>
          <a:p>
            <a:r>
              <a:rPr lang="en-US" sz="1800" b="0" i="0" kern="1200" dirty="0">
                <a:solidFill>
                  <a:schemeClr val="tx1"/>
                </a:solidFill>
                <a:effectLst/>
                <a:latin typeface="+mn-lt"/>
                <a:ea typeface="+mn-ea"/>
                <a:cs typeface="+mn-cs"/>
              </a:rPr>
              <a:t>The </a:t>
            </a:r>
            <a:r>
              <a:rPr lang="en-US" sz="1800" b="0" i="0" kern="1200" dirty="0" err="1">
                <a:solidFill>
                  <a:schemeClr val="tx1"/>
                </a:solidFill>
                <a:effectLst/>
                <a:latin typeface="+mn-lt"/>
                <a:ea typeface="+mn-ea"/>
                <a:cs typeface="+mn-cs"/>
              </a:rPr>
              <a:t>geostatistical</a:t>
            </a:r>
            <a:r>
              <a:rPr lang="en-US" sz="1800" b="0" i="0" kern="1200" dirty="0">
                <a:solidFill>
                  <a:schemeClr val="tx1"/>
                </a:solidFill>
                <a:effectLst/>
                <a:latin typeface="+mn-lt"/>
                <a:ea typeface="+mn-ea"/>
                <a:cs typeface="+mn-cs"/>
              </a:rPr>
              <a:t> methods are based </a:t>
            </a:r>
            <a:r>
              <a:rPr lang="en-US" sz="1800" b="1" i="0" kern="1200" dirty="0">
                <a:solidFill>
                  <a:schemeClr val="tx1"/>
                </a:solidFill>
                <a:effectLst/>
                <a:latin typeface="+mn-lt"/>
                <a:ea typeface="+mn-ea"/>
                <a:cs typeface="+mn-cs"/>
              </a:rPr>
              <a:t>on statistical models that include autocorrelation </a:t>
            </a:r>
            <a:r>
              <a:rPr lang="en-US" sz="1800" b="0" i="0" kern="1200" dirty="0">
                <a:solidFill>
                  <a:schemeClr val="tx1"/>
                </a:solidFill>
                <a:effectLst/>
                <a:latin typeface="+mn-lt"/>
                <a:ea typeface="+mn-ea"/>
                <a:cs typeface="+mn-cs"/>
              </a:rPr>
              <a:t>(the </a:t>
            </a:r>
            <a:r>
              <a:rPr lang="en-US" sz="1800" b="1" i="0" kern="1200" dirty="0">
                <a:solidFill>
                  <a:schemeClr val="tx1"/>
                </a:solidFill>
                <a:effectLst/>
                <a:latin typeface="+mn-lt"/>
                <a:ea typeface="+mn-ea"/>
                <a:cs typeface="+mn-cs"/>
              </a:rPr>
              <a:t>statistical relationship among the measured points</a:t>
            </a:r>
            <a:r>
              <a:rPr lang="en-US" sz="1800" b="0" i="0" kern="1200" dirty="0">
                <a:solidFill>
                  <a:schemeClr val="tx1"/>
                </a:solidFill>
                <a:effectLst/>
                <a:latin typeface="+mn-lt"/>
                <a:ea typeface="+mn-ea"/>
                <a:cs typeface="+mn-cs"/>
              </a:rPr>
              <a:t>). </a:t>
            </a:r>
          </a:p>
          <a:p>
            <a:r>
              <a:rPr lang="en-US" sz="1800" b="0" i="0" kern="1200" dirty="0">
                <a:solidFill>
                  <a:schemeClr val="tx1"/>
                </a:solidFill>
                <a:effectLst/>
                <a:latin typeface="+mn-lt"/>
                <a:ea typeface="+mn-ea"/>
                <a:cs typeface="+mn-cs"/>
              </a:rPr>
              <a:t>Because of this, </a:t>
            </a:r>
            <a:r>
              <a:rPr lang="en-US" sz="1800" b="0" i="0" kern="1200" dirty="0" err="1">
                <a:solidFill>
                  <a:schemeClr val="tx1"/>
                </a:solidFill>
                <a:effectLst/>
                <a:latin typeface="+mn-lt"/>
                <a:ea typeface="+mn-ea"/>
                <a:cs typeface="+mn-cs"/>
              </a:rPr>
              <a:t>geostatistical</a:t>
            </a:r>
            <a:r>
              <a:rPr lang="en-US" sz="1800" b="0" i="0" kern="1200" dirty="0">
                <a:solidFill>
                  <a:schemeClr val="tx1"/>
                </a:solidFill>
                <a:effectLst/>
                <a:latin typeface="+mn-lt"/>
                <a:ea typeface="+mn-ea"/>
                <a:cs typeface="+mn-cs"/>
              </a:rPr>
              <a:t> techniques not only have the capability of producing a prediction surface but also provide some measure of the certainty or accuracy of the predictions.</a:t>
            </a:r>
          </a:p>
          <a:p>
            <a:r>
              <a:rPr lang="en-US" sz="1800" b="1" i="0" kern="1200" dirty="0">
                <a:solidFill>
                  <a:schemeClr val="tx1"/>
                </a:solidFill>
                <a:effectLst/>
                <a:latin typeface="+mn-lt"/>
                <a:ea typeface="+mn-ea"/>
                <a:cs typeface="+mn-cs"/>
              </a:rPr>
              <a:t>Kriging</a:t>
            </a:r>
            <a:r>
              <a:rPr lang="en-US" sz="1800" b="0" i="0" kern="1200" dirty="0">
                <a:solidFill>
                  <a:schemeClr val="tx1"/>
                </a:solidFill>
                <a:effectLst/>
                <a:latin typeface="+mn-lt"/>
                <a:ea typeface="+mn-ea"/>
                <a:cs typeface="+mn-cs"/>
              </a:rPr>
              <a:t> is a </a:t>
            </a:r>
            <a:r>
              <a:rPr lang="en-US" sz="1800" b="0" i="0" kern="1200" dirty="0" err="1">
                <a:solidFill>
                  <a:schemeClr val="tx1"/>
                </a:solidFill>
                <a:effectLst/>
                <a:latin typeface="+mn-lt"/>
                <a:ea typeface="+mn-ea"/>
                <a:cs typeface="+mn-cs"/>
              </a:rPr>
              <a:t>geostatistical</a:t>
            </a:r>
            <a:r>
              <a:rPr lang="en-US" sz="1800" b="0" i="0" kern="1200" dirty="0">
                <a:solidFill>
                  <a:schemeClr val="tx1"/>
                </a:solidFill>
                <a:effectLst/>
                <a:latin typeface="+mn-lt"/>
                <a:ea typeface="+mn-ea"/>
                <a:cs typeface="+mn-cs"/>
              </a:rPr>
              <a:t> method of interpolation.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Yu Gothic UI" panose="020B0500000000000000" pitchFamily="34" charset="-128"/>
                <a:ea typeface="Yu Gothic UI" panose="020B0500000000000000" pitchFamily="34" charset="-128"/>
              </a:rPr>
              <a:t>They are more difficult to execute since more parameters need to be set.</a:t>
            </a:r>
          </a:p>
          <a:p>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nb-NO" altLang="nb-NO" sz="2800" dirty="0">
              <a:latin typeface="Yu Gothic UI" panose="020B0500000000000000" pitchFamily="34" charset="-128"/>
              <a:ea typeface="Yu Gothic UI" panose="020B05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25</a:t>
            </a:fld>
            <a:endParaRPr lang="nb-NO"/>
          </a:p>
        </p:txBody>
      </p:sp>
      <p:sp>
        <p:nvSpPr>
          <p:cNvPr id="5" name="Date Placeholder 4">
            <a:extLst>
              <a:ext uri="{FF2B5EF4-FFF2-40B4-BE49-F238E27FC236}">
                <a16:creationId xmlns:a16="http://schemas.microsoft.com/office/drawing/2014/main" id="{7C402ABA-C85C-163A-CFFA-301F0E8D3B75}"/>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669025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26</a:t>
            </a:fld>
            <a:endParaRPr lang="nb-NO"/>
          </a:p>
        </p:txBody>
      </p:sp>
      <p:sp>
        <p:nvSpPr>
          <p:cNvPr id="5" name="Date Placeholder 4">
            <a:extLst>
              <a:ext uri="{FF2B5EF4-FFF2-40B4-BE49-F238E27FC236}">
                <a16:creationId xmlns:a16="http://schemas.microsoft.com/office/drawing/2014/main" id="{8C395E9F-A1FE-4987-B042-6CE0D22BEBDC}"/>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035353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27</a:t>
            </a:fld>
            <a:endParaRPr lang="nb-NO"/>
          </a:p>
        </p:txBody>
      </p:sp>
      <p:sp>
        <p:nvSpPr>
          <p:cNvPr id="5" name="Date Placeholder 4">
            <a:extLst>
              <a:ext uri="{FF2B5EF4-FFF2-40B4-BE49-F238E27FC236}">
                <a16:creationId xmlns:a16="http://schemas.microsoft.com/office/drawing/2014/main" id="{179061FD-8778-141D-F4E4-82E2581BB581}"/>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680186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28</a:t>
            </a:fld>
            <a:endParaRPr lang="nb-NO"/>
          </a:p>
        </p:txBody>
      </p:sp>
      <p:sp>
        <p:nvSpPr>
          <p:cNvPr id="5" name="Date Placeholder 4">
            <a:extLst>
              <a:ext uri="{FF2B5EF4-FFF2-40B4-BE49-F238E27FC236}">
                <a16:creationId xmlns:a16="http://schemas.microsoft.com/office/drawing/2014/main" id="{65F2B861-C591-356A-8D57-891ECA14075B}"/>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867138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Trend is </a:t>
            </a:r>
            <a:r>
              <a:rPr lang="en-US" sz="1200" b="1" i="0" kern="1200" dirty="0">
                <a:solidFill>
                  <a:schemeClr val="tx1"/>
                </a:solidFill>
                <a:effectLst/>
                <a:latin typeface="+mn-lt"/>
                <a:ea typeface="+mn-ea"/>
                <a:cs typeface="+mn-cs"/>
              </a:rPr>
              <a:t>a global polynomial interpolation </a:t>
            </a:r>
            <a:r>
              <a:rPr lang="en-US" sz="1200" b="0" i="0" kern="1200" dirty="0">
                <a:solidFill>
                  <a:schemeClr val="tx1"/>
                </a:solidFill>
                <a:effectLst/>
                <a:latin typeface="+mn-lt"/>
                <a:ea typeface="+mn-ea"/>
                <a:cs typeface="+mn-cs"/>
              </a:rPr>
              <a:t>that fits a </a:t>
            </a:r>
            <a:r>
              <a:rPr lang="en-US" sz="1200" b="1" i="0" kern="1200" dirty="0">
                <a:solidFill>
                  <a:schemeClr val="tx1"/>
                </a:solidFill>
                <a:effectLst/>
                <a:latin typeface="+mn-lt"/>
                <a:ea typeface="+mn-ea"/>
                <a:cs typeface="+mn-cs"/>
              </a:rPr>
              <a:t>smooth surface defined by a mathematical function (a polynomial) </a:t>
            </a:r>
            <a:r>
              <a:rPr lang="en-US" sz="1200" b="0" i="0" kern="1200" dirty="0">
                <a:solidFill>
                  <a:schemeClr val="tx1"/>
                </a:solidFill>
                <a:effectLst/>
                <a:latin typeface="+mn-lt"/>
                <a:ea typeface="+mn-ea"/>
                <a:cs typeface="+mn-cs"/>
              </a:rPr>
              <a:t>to the input sample points.</a:t>
            </a:r>
          </a:p>
        </p:txBody>
      </p:sp>
      <p:sp>
        <p:nvSpPr>
          <p:cNvPr id="4" name="Slide Number Placeholder 3"/>
          <p:cNvSpPr>
            <a:spLocks noGrp="1"/>
          </p:cNvSpPr>
          <p:nvPr>
            <p:ph type="sldNum" sz="quarter" idx="10"/>
          </p:nvPr>
        </p:nvSpPr>
        <p:spPr/>
        <p:txBody>
          <a:bodyPr/>
          <a:lstStyle/>
          <a:p>
            <a:fld id="{EA0A4961-C86A-4DEB-87C0-D9025FEF9437}" type="slidenum">
              <a:rPr lang="nb-NO" smtClean="0"/>
              <a:t>29</a:t>
            </a:fld>
            <a:endParaRPr lang="nb-NO"/>
          </a:p>
        </p:txBody>
      </p:sp>
      <p:sp>
        <p:nvSpPr>
          <p:cNvPr id="5" name="Date Placeholder 4">
            <a:extLst>
              <a:ext uri="{FF2B5EF4-FFF2-40B4-BE49-F238E27FC236}">
                <a16:creationId xmlns:a16="http://schemas.microsoft.com/office/drawing/2014/main" id="{A1385E83-D629-BAE0-1079-53DEAFA9A691}"/>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125931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nb-NO" sz="1100" b="0" i="0" u="none" strike="noStrike" cap="none" normalizeH="0" baseline="0" dirty="0">
                <a:ln>
                  <a:noFill/>
                </a:ln>
                <a:solidFill>
                  <a:schemeClr val="tx1"/>
                </a:solidFill>
                <a:effectLst/>
              </a:rPr>
              <a:t>Ett </a:t>
            </a:r>
            <a:r>
              <a:rPr kumimoji="0" lang="sv-SE" altLang="nb-NO" sz="1100" b="1" i="0" u="none" strike="noStrike" cap="none" normalizeH="0" baseline="0" dirty="0">
                <a:ln>
                  <a:noFill/>
                </a:ln>
                <a:solidFill>
                  <a:schemeClr val="tx1"/>
                </a:solidFill>
                <a:effectLst/>
              </a:rPr>
              <a:t>polynom</a:t>
            </a:r>
            <a:r>
              <a:rPr kumimoji="0" lang="sv-SE" altLang="nb-NO" sz="1100" b="0" i="0" u="none" strike="noStrike" cap="none" normalizeH="0" baseline="0" dirty="0">
                <a:ln>
                  <a:noFill/>
                </a:ln>
                <a:solidFill>
                  <a:schemeClr val="tx1"/>
                </a:solidFill>
                <a:effectLst/>
              </a:rPr>
              <a:t> är ett matematiskt uttryck bestående </a:t>
            </a:r>
            <a:r>
              <a:rPr kumimoji="0" lang="sv-SE" altLang="nb-NO" sz="1100" b="1" i="0" u="none" strike="noStrike" cap="none" normalizeH="0" baseline="0" dirty="0">
                <a:ln>
                  <a:noFill/>
                </a:ln>
                <a:solidFill>
                  <a:schemeClr val="tx1"/>
                </a:solidFill>
                <a:effectLst/>
              </a:rPr>
              <a:t>av icke-negativa heltalspotenser</a:t>
            </a:r>
            <a:r>
              <a:rPr kumimoji="0" lang="sv-SE" altLang="nb-NO" sz="1100" b="0" i="0" u="none" strike="noStrike" cap="none" normalizeH="0" baseline="0" dirty="0">
                <a:ln>
                  <a:noFill/>
                </a:ln>
                <a:solidFill>
                  <a:schemeClr val="tx1"/>
                </a:solidFill>
                <a:effectLst/>
              </a:rPr>
              <a:t> av </a:t>
            </a:r>
            <a:r>
              <a:rPr kumimoji="0" lang="sv-SE" altLang="nb-NO" sz="1100" b="1" i="0" u="none" strike="noStrike" cap="none" normalizeH="0" baseline="0" dirty="0">
                <a:ln>
                  <a:noFill/>
                </a:ln>
                <a:solidFill>
                  <a:schemeClr val="tx1"/>
                </a:solidFill>
                <a:effectLst/>
              </a:rPr>
              <a:t>variabler</a:t>
            </a:r>
            <a:r>
              <a:rPr kumimoji="0" lang="sv-SE" altLang="nb-NO" sz="1100" b="0" i="0" u="none" strike="noStrike" cap="none" normalizeH="0" baseline="0" dirty="0">
                <a:ln>
                  <a:noFill/>
                </a:ln>
                <a:solidFill>
                  <a:schemeClr val="tx1"/>
                </a:solidFill>
                <a:effectLst/>
              </a:rPr>
              <a:t> och </a:t>
            </a:r>
            <a:r>
              <a:rPr kumimoji="0" lang="sv-SE" altLang="nb-NO" sz="1100" b="1" i="0" u="none" strike="noStrike" cap="none" normalizeH="0" baseline="0" dirty="0">
                <a:ln>
                  <a:noFill/>
                </a:ln>
                <a:solidFill>
                  <a:schemeClr val="tx1"/>
                </a:solidFill>
                <a:effectLst/>
              </a:rPr>
              <a:t>konstanter</a:t>
            </a:r>
            <a:r>
              <a:rPr kumimoji="0" lang="sv-SE" altLang="nb-NO" sz="1100" b="0" i="0" u="none" strike="noStrike" cap="none" normalizeH="0" baseline="0" dirty="0">
                <a:ln>
                  <a:noFill/>
                </a:ln>
                <a:solidFill>
                  <a:schemeClr val="tx1"/>
                </a:solidFill>
                <a:effectLst/>
              </a:rPr>
              <a:t> kombinerade genom enbart </a:t>
            </a:r>
            <a:r>
              <a:rPr kumimoji="0" lang="sv-SE" altLang="nb-NO" sz="1100" b="1" i="0" u="none" strike="noStrike" cap="none" normalizeH="0" baseline="0" dirty="0">
                <a:ln>
                  <a:noFill/>
                </a:ln>
                <a:solidFill>
                  <a:schemeClr val="tx1"/>
                </a:solidFill>
                <a:effectLst/>
              </a:rPr>
              <a:t>addition</a:t>
            </a:r>
            <a:r>
              <a:rPr kumimoji="0" lang="sv-SE" altLang="nb-NO" sz="1100" b="0" i="0" u="none" strike="noStrike" cap="none" normalizeH="0" baseline="0" dirty="0">
                <a:ln>
                  <a:noFill/>
                </a:ln>
                <a:solidFill>
                  <a:schemeClr val="tx1"/>
                </a:solidFill>
                <a:effectLst/>
              </a:rPr>
              <a:t>, </a:t>
            </a:r>
            <a:r>
              <a:rPr kumimoji="0" lang="sv-SE" altLang="nb-NO" sz="1100" b="1" i="0" u="none" strike="noStrike" cap="none" normalizeH="0" baseline="0" dirty="0">
                <a:ln>
                  <a:noFill/>
                </a:ln>
                <a:solidFill>
                  <a:schemeClr val="tx1"/>
                </a:solidFill>
                <a:effectLst/>
              </a:rPr>
              <a:t>subtraktion</a:t>
            </a:r>
            <a:r>
              <a:rPr kumimoji="0" lang="sv-SE" altLang="nb-NO" sz="1100" b="0" i="0" u="none" strike="noStrike" cap="none" normalizeH="0" baseline="0" dirty="0">
                <a:ln>
                  <a:noFill/>
                </a:ln>
                <a:solidFill>
                  <a:schemeClr val="tx1"/>
                </a:solidFill>
                <a:effectLst/>
              </a:rPr>
              <a:t> och </a:t>
            </a:r>
            <a:r>
              <a:rPr kumimoji="0" lang="sv-SE" altLang="nb-NO" sz="1100" b="1" i="0" u="none" strike="noStrike" cap="none" normalizeH="0" baseline="0" dirty="0">
                <a:ln>
                  <a:noFill/>
                </a:ln>
                <a:solidFill>
                  <a:schemeClr val="tx1"/>
                </a:solidFill>
                <a:effectLst/>
              </a:rPr>
              <a:t>multiplikation</a:t>
            </a:r>
            <a:r>
              <a:rPr kumimoji="0" lang="sv-SE" altLang="nb-NO" sz="1100" b="0" i="0" u="none" strike="noStrike" cap="none" normalizeH="0" baseline="0" dirty="0">
                <a:ln>
                  <a:noFill/>
                </a:ln>
                <a:solidFill>
                  <a:schemeClr val="tx1"/>
                </a:solidFill>
                <a:effectLst/>
              </a:rPr>
              <a:t>. Uttryckets högsta heltalspotens är polynomets gradtal. Exempelvis är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nb-N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nb-NO" sz="1100" b="0" i="0" u="none" strike="noStrike" cap="none" normalizeH="0" baseline="0" dirty="0">
                <a:ln>
                  <a:noFill/>
                </a:ln>
                <a:solidFill>
                  <a:schemeClr val="tx1"/>
                </a:solidFill>
                <a:effectLst/>
              </a:rPr>
              <a:t>    x 2 − 4 x + 5 x^2 - 4x + 5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nb-N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nb-NO" sz="3600" b="1" dirty="0">
                <a:latin typeface="Yu Gothic UI" panose="020B0500000000000000" pitchFamily="34" charset="-128"/>
                <a:ea typeface="Yu Gothic UI" panose="020B0500000000000000" pitchFamily="34" charset="-128"/>
                <a:cs typeface="Segoe UI" panose="020B0502040204020203" pitchFamily="34" charset="0"/>
              </a:rPr>
              <a:t>ε</a:t>
            </a:r>
            <a:r>
              <a:rPr kumimoji="0" lang="en-US" altLang="nb-NO" sz="36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cs typeface="Segoe UI" panose="020B0502040204020203" pitchFamily="34" charset="0"/>
              </a:rPr>
              <a:t> = epsilon</a:t>
            </a:r>
            <a:endParaRPr kumimoji="0" lang="sv-SE" altLang="nb-NO"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nb-N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nb-NO" sz="1100" b="1" i="0" u="none" strike="noStrike" cap="none" normalizeH="0" baseline="0" dirty="0">
                <a:ln>
                  <a:noFill/>
                </a:ln>
                <a:solidFill>
                  <a:schemeClr val="tx1"/>
                </a:solidFill>
                <a:effectLst/>
              </a:rPr>
              <a:t>The simplest way to model long-range spatial variation is by a multiple regression of attribute values versus geographical location</a:t>
            </a:r>
            <a:r>
              <a:rPr kumimoji="0" lang="sv-SE" altLang="nb-NO" sz="11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nb-N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nb-NO" sz="1100" b="1" i="0" u="none" strike="noStrike" cap="none" normalizeH="0" baseline="0" dirty="0">
                <a:ln>
                  <a:noFill/>
                </a:ln>
                <a:solidFill>
                  <a:schemeClr val="tx1"/>
                </a:solidFill>
                <a:effectLst/>
              </a:rPr>
              <a:t>Trend surfaces are smoothing functions, rarely passing exactly through the original data points unless these are few and the order of the surface is high.</a:t>
            </a:r>
            <a:endParaRPr kumimoji="0" lang="nb-NO" altLang="nb-NO" sz="1100" b="1"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30</a:t>
            </a:fld>
            <a:endParaRPr lang="nb-NO"/>
          </a:p>
        </p:txBody>
      </p:sp>
      <p:sp>
        <p:nvSpPr>
          <p:cNvPr id="5" name="Date Placeholder 4">
            <a:extLst>
              <a:ext uri="{FF2B5EF4-FFF2-40B4-BE49-F238E27FC236}">
                <a16:creationId xmlns:a16="http://schemas.microsoft.com/office/drawing/2014/main" id="{2207F2B2-9D66-19E2-FF40-37A20C21F6E5}"/>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577625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31</a:t>
            </a:fld>
            <a:endParaRPr lang="nb-NO"/>
          </a:p>
        </p:txBody>
      </p:sp>
      <p:sp>
        <p:nvSpPr>
          <p:cNvPr id="5" name="Date Placeholder 4">
            <a:extLst>
              <a:ext uri="{FF2B5EF4-FFF2-40B4-BE49-F238E27FC236}">
                <a16:creationId xmlns:a16="http://schemas.microsoft.com/office/drawing/2014/main" id="{360B1B5B-3CB0-708D-0541-98AADE1D68B5}"/>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753980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32</a:t>
            </a:fld>
            <a:endParaRPr lang="nb-NO"/>
          </a:p>
        </p:txBody>
      </p:sp>
      <p:sp>
        <p:nvSpPr>
          <p:cNvPr id="5" name="Date Placeholder 4">
            <a:extLst>
              <a:ext uri="{FF2B5EF4-FFF2-40B4-BE49-F238E27FC236}">
                <a16:creationId xmlns:a16="http://schemas.microsoft.com/office/drawing/2014/main" id="{811F3D99-9B47-DD49-5B0E-CF22175AB55E}"/>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234312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33</a:t>
            </a:fld>
            <a:endParaRPr lang="nb-NO"/>
          </a:p>
        </p:txBody>
      </p:sp>
      <p:sp>
        <p:nvSpPr>
          <p:cNvPr id="5" name="Date Placeholder 4">
            <a:extLst>
              <a:ext uri="{FF2B5EF4-FFF2-40B4-BE49-F238E27FC236}">
                <a16:creationId xmlns:a16="http://schemas.microsoft.com/office/drawing/2014/main" id="{55FADFEC-4A4E-9FE8-5052-2861557CE111}"/>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786345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34</a:t>
            </a:fld>
            <a:endParaRPr lang="nb-NO"/>
          </a:p>
        </p:txBody>
      </p:sp>
      <p:sp>
        <p:nvSpPr>
          <p:cNvPr id="5" name="Date Placeholder 4">
            <a:extLst>
              <a:ext uri="{FF2B5EF4-FFF2-40B4-BE49-F238E27FC236}">
                <a16:creationId xmlns:a16="http://schemas.microsoft.com/office/drawing/2014/main" id="{64B1BE56-0485-8DDD-4230-5470337C00B1}"/>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4000513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Interpolation is based on the assumption that spatially distributed objects are spatially correlated;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other words, </a:t>
            </a:r>
            <a:r>
              <a:rPr lang="en-US" sz="1200" b="1" i="0" kern="1200" dirty="0">
                <a:solidFill>
                  <a:schemeClr val="tx1"/>
                </a:solidFill>
                <a:effectLst/>
                <a:latin typeface="+mn-lt"/>
                <a:ea typeface="+mn-ea"/>
                <a:cs typeface="+mn-cs"/>
              </a:rPr>
              <a:t>things that are close together tend to have similar characteristics</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instance, if it is raining on one side of the street, you can predict with a high level of confidence that it is also raining on the other side of the street. You would be less sure if it was raining across town and less confident still about the state of the weather in the </a:t>
            </a:r>
            <a:r>
              <a:rPr lang="en-US" sz="1200" b="0" i="0" kern="1200" dirty="0" err="1">
                <a:solidFill>
                  <a:schemeClr val="tx1"/>
                </a:solidFill>
                <a:effectLst/>
                <a:latin typeface="+mn-lt"/>
                <a:ea typeface="+mn-ea"/>
                <a:cs typeface="+mn-cs"/>
              </a:rPr>
              <a:t>neighbouring</a:t>
            </a:r>
            <a:r>
              <a:rPr lang="en-US" sz="1200" b="0" i="0" kern="1200" dirty="0">
                <a:solidFill>
                  <a:schemeClr val="tx1"/>
                </a:solidFill>
                <a:effectLst/>
                <a:latin typeface="+mn-lt"/>
                <a:ea typeface="+mn-ea"/>
                <a:cs typeface="+mn-cs"/>
              </a:rPr>
              <a:t> province.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Using the above analogy, it is easy to see that </a:t>
            </a:r>
            <a:r>
              <a:rPr lang="en-US" sz="1200" b="1" i="0" kern="1200" dirty="0">
                <a:solidFill>
                  <a:schemeClr val="tx1"/>
                </a:solidFill>
                <a:effectLst/>
                <a:latin typeface="+mn-lt"/>
                <a:ea typeface="+mn-ea"/>
                <a:cs typeface="+mn-cs"/>
              </a:rPr>
              <a:t>the values of points close to sampled points are more likely to be similar than those that are farther apart</a:t>
            </a:r>
            <a:r>
              <a:rPr lang="en-US" sz="1200" b="0" i="0" kern="1200" dirty="0">
                <a:solidFill>
                  <a:schemeClr val="tx1"/>
                </a:solidFill>
                <a:effectLst/>
                <a:latin typeface="+mn-lt"/>
                <a:ea typeface="+mn-ea"/>
                <a:cs typeface="+mn-cs"/>
              </a:rPr>
              <a:t>. This is the basis of interpolation.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dirty="0"/>
              <a:t>http://www.integrated-assessment.eu/</a:t>
            </a:r>
            <a:r>
              <a:rPr lang="nb-NO" altLang="nb-NO" dirty="0" err="1"/>
              <a:t>eu</a:t>
            </a:r>
            <a:r>
              <a:rPr lang="nb-NO" altLang="nb-NO" dirty="0"/>
              <a:t>/</a:t>
            </a:r>
            <a:r>
              <a:rPr lang="nb-NO" altLang="nb-NO" dirty="0" err="1"/>
              <a:t>guidebook</a:t>
            </a:r>
            <a:r>
              <a:rPr lang="nb-NO" altLang="nb-NO" dirty="0"/>
              <a:t>/spatial_interpolation_and_extrapolation_methods.html#:~:</a:t>
            </a:r>
            <a:r>
              <a:rPr lang="nb-NO" altLang="nb-NO" dirty="0" err="1"/>
              <a:t>text</a:t>
            </a:r>
            <a:r>
              <a:rPr lang="nb-NO" altLang="nb-NO" dirty="0"/>
              <a:t>=The%20nearest%20neighbour%20method%20uses,relative%20to%20all%20other%20points.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Environmental measurements are often based on samples, taken at specific locations and in restricted study areas.  While these measurements provide useful information about the environmental conditions at or immediately around these locations, they tells us little about the conditions further afield.  When wishing to transfer information from past studies to a new area, when needing to estimate conditions at locations not included in the initial survey, or when wanting to produce a continuous map of the whole area, therefore, we have to be able to expand from the initial sample sites.</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a:t>
            </a:fld>
            <a:endParaRPr lang="nb-NO"/>
          </a:p>
        </p:txBody>
      </p:sp>
      <p:sp>
        <p:nvSpPr>
          <p:cNvPr id="5" name="Date Placeholder 4">
            <a:extLst>
              <a:ext uri="{FF2B5EF4-FFF2-40B4-BE49-F238E27FC236}">
                <a16:creationId xmlns:a16="http://schemas.microsoft.com/office/drawing/2014/main" id="{4C2A6308-8C22-2E11-C1E5-ADCDCEC5F72F}"/>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4022203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35</a:t>
            </a:fld>
            <a:endParaRPr lang="nb-NO"/>
          </a:p>
        </p:txBody>
      </p:sp>
      <p:sp>
        <p:nvSpPr>
          <p:cNvPr id="5" name="Date Placeholder 4">
            <a:extLst>
              <a:ext uri="{FF2B5EF4-FFF2-40B4-BE49-F238E27FC236}">
                <a16:creationId xmlns:a16="http://schemas.microsoft.com/office/drawing/2014/main" id="{3072B064-2989-DA17-E2FA-775287D29D84}"/>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27083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36</a:t>
            </a:fld>
            <a:endParaRPr lang="nb-NO"/>
          </a:p>
        </p:txBody>
      </p:sp>
      <p:sp>
        <p:nvSpPr>
          <p:cNvPr id="5" name="Date Placeholder 4">
            <a:extLst>
              <a:ext uri="{FF2B5EF4-FFF2-40B4-BE49-F238E27FC236}">
                <a16:creationId xmlns:a16="http://schemas.microsoft.com/office/drawing/2014/main" id="{4B69CE35-8F7D-79FA-D872-32AC9F0D45C8}"/>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541289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37</a:t>
            </a:fld>
            <a:endParaRPr lang="nb-NO"/>
          </a:p>
        </p:txBody>
      </p:sp>
      <p:sp>
        <p:nvSpPr>
          <p:cNvPr id="5" name="Date Placeholder 4">
            <a:extLst>
              <a:ext uri="{FF2B5EF4-FFF2-40B4-BE49-F238E27FC236}">
                <a16:creationId xmlns:a16="http://schemas.microsoft.com/office/drawing/2014/main" id="{365C6A56-34A5-D5D7-6CC6-C669C6E91D48}"/>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20305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38</a:t>
            </a:fld>
            <a:endParaRPr lang="nb-NO"/>
          </a:p>
        </p:txBody>
      </p:sp>
      <p:sp>
        <p:nvSpPr>
          <p:cNvPr id="5" name="Date Placeholder 4">
            <a:extLst>
              <a:ext uri="{FF2B5EF4-FFF2-40B4-BE49-F238E27FC236}">
                <a16:creationId xmlns:a16="http://schemas.microsoft.com/office/drawing/2014/main" id="{42EC073A-CA96-6C9C-A6A1-A0673FE77B29}"/>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030277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39</a:t>
            </a:fld>
            <a:endParaRPr lang="nb-NO"/>
          </a:p>
        </p:txBody>
      </p:sp>
      <p:sp>
        <p:nvSpPr>
          <p:cNvPr id="5" name="Date Placeholder 4">
            <a:extLst>
              <a:ext uri="{FF2B5EF4-FFF2-40B4-BE49-F238E27FC236}">
                <a16:creationId xmlns:a16="http://schemas.microsoft.com/office/drawing/2014/main" id="{EC398DCB-94E7-AC28-2ACC-129D3AF98D00}"/>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372510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40</a:t>
            </a:fld>
            <a:endParaRPr lang="nb-NO"/>
          </a:p>
        </p:txBody>
      </p:sp>
      <p:sp>
        <p:nvSpPr>
          <p:cNvPr id="5" name="Date Placeholder 4">
            <a:extLst>
              <a:ext uri="{FF2B5EF4-FFF2-40B4-BE49-F238E27FC236}">
                <a16:creationId xmlns:a16="http://schemas.microsoft.com/office/drawing/2014/main" id="{7A3D87A8-754E-F766-14C7-E4FB2CE133C6}"/>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016219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41</a:t>
            </a:fld>
            <a:endParaRPr lang="nb-NO"/>
          </a:p>
        </p:txBody>
      </p:sp>
      <p:sp>
        <p:nvSpPr>
          <p:cNvPr id="5" name="Date Placeholder 4">
            <a:extLst>
              <a:ext uri="{FF2B5EF4-FFF2-40B4-BE49-F238E27FC236}">
                <a16:creationId xmlns:a16="http://schemas.microsoft.com/office/drawing/2014/main" id="{2FD13A06-7F8C-B6F1-E3DB-13742ADCFEDD}"/>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130145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The trend surface changes gradually and captures coarse-scale patterns in the data.</a:t>
            </a:r>
            <a:endParaRPr kumimoji="0" lang="nb-NO" altLang="nb-NO"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42</a:t>
            </a:fld>
            <a:endParaRPr lang="nb-NO"/>
          </a:p>
        </p:txBody>
      </p:sp>
      <p:sp>
        <p:nvSpPr>
          <p:cNvPr id="5" name="Date Placeholder 4">
            <a:extLst>
              <a:ext uri="{FF2B5EF4-FFF2-40B4-BE49-F238E27FC236}">
                <a16:creationId xmlns:a16="http://schemas.microsoft.com/office/drawing/2014/main" id="{89C7347B-E325-0CD6-A09A-B30E1E7B8B04}"/>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392232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100" b="1" i="0" u="none" strike="noStrike" cap="none" normalizeH="0" baseline="0" dirty="0">
                <a:ln>
                  <a:noFill/>
                </a:ln>
                <a:solidFill>
                  <a:schemeClr val="tx1"/>
                </a:solidFill>
                <a:effectLst/>
              </a:rPr>
              <a:t>QUESTION: </a:t>
            </a:r>
            <a:r>
              <a:rPr kumimoji="0" lang="en-US" altLang="nb-NO" sz="1100" b="0" i="0" u="none" strike="noStrike" cap="none" normalizeH="0" baseline="0" dirty="0">
                <a:ln>
                  <a:noFill/>
                </a:ln>
                <a:solidFill>
                  <a:schemeClr val="tx1"/>
                </a:solidFill>
                <a:effectLst/>
              </a:rPr>
              <a:t>What is wrong in the pictures?</a:t>
            </a:r>
            <a:endParaRPr kumimoji="0" lang="en-US" altLang="nb-NO" sz="11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nb-NO" sz="11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100" b="1" i="0" u="none" strike="noStrike" cap="none" normalizeH="0" baseline="0" dirty="0">
                <a:ln>
                  <a:noFill/>
                </a:ln>
                <a:solidFill>
                  <a:schemeClr val="tx1"/>
                </a:solidFill>
                <a:effectLst/>
              </a:rPr>
              <a:t>Negative values should not exist here</a:t>
            </a:r>
            <a:r>
              <a:rPr kumimoji="0" lang="en-US" altLang="nb-NO" sz="1100" b="0" i="0" u="none" strike="noStrike" cap="none" normalizeH="0" baseline="0" dirty="0">
                <a:ln>
                  <a:noFill/>
                </a:ln>
                <a:solidFill>
                  <a:schemeClr val="tx1"/>
                </a:solidFill>
                <a:effectLst/>
              </a:rPr>
              <a:t>.</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43</a:t>
            </a:fld>
            <a:endParaRPr lang="nb-NO"/>
          </a:p>
        </p:txBody>
      </p:sp>
      <p:sp>
        <p:nvSpPr>
          <p:cNvPr id="5" name="Date Placeholder 4">
            <a:extLst>
              <a:ext uri="{FF2B5EF4-FFF2-40B4-BE49-F238E27FC236}">
                <a16:creationId xmlns:a16="http://schemas.microsoft.com/office/drawing/2014/main" id="{BA536969-2000-E5E1-8678-28CB8241E233}"/>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514276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Trend interpolation </a:t>
            </a:r>
            <a:r>
              <a:rPr lang="en-US" sz="1200" b="0" i="0" kern="1200" dirty="0">
                <a:solidFill>
                  <a:schemeClr val="tx1"/>
                </a:solidFill>
                <a:effectLst/>
                <a:latin typeface="+mn-lt"/>
                <a:ea typeface="+mn-ea"/>
                <a:cs typeface="+mn-cs"/>
              </a:rPr>
              <a:t>is used for:</a:t>
            </a:r>
            <a:br>
              <a:rPr lang="en-US" sz="1100" dirty="0"/>
            </a:br>
            <a:r>
              <a:rPr lang="en-US" sz="1200" b="0" i="0" kern="1200" dirty="0">
                <a:solidFill>
                  <a:schemeClr val="tx1"/>
                </a:solidFill>
                <a:effectLst/>
                <a:latin typeface="+mn-lt"/>
                <a:ea typeface="+mn-ea"/>
                <a:cs typeface="+mn-cs"/>
              </a:rPr>
              <a:t>Fitting a surface to the sample points when the surface varies gradually from region to region over the area of interest—for example, pollution over an industrial area.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Examining or removing the effects of long-range or global trends. In such circumstances, the technique is often referred to as </a:t>
            </a:r>
            <a:r>
              <a:rPr lang="en-US" sz="1200" b="1" i="0" kern="1200" dirty="0">
                <a:solidFill>
                  <a:schemeClr val="tx1"/>
                </a:solidFill>
                <a:effectLst/>
                <a:latin typeface="+mn-lt"/>
                <a:ea typeface="+mn-ea"/>
                <a:cs typeface="+mn-cs"/>
              </a:rPr>
              <a:t>trend surface analysis.</a:t>
            </a: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Trend interpolation creates a gradually varying surface using low-order polynomials that describe a physical process—for example, pollution and wind direction. </a:t>
            </a:r>
          </a:p>
          <a:p>
            <a:pPr marL="0" marR="0" lvl="0" indent="0" algn="l" defTabSz="914400" rtl="0" eaLnBrk="0" fontAlgn="base" latinLnBrk="0" hangingPunct="0">
              <a:lnSpc>
                <a:spcPct val="100000"/>
              </a:lnSpc>
              <a:spcBef>
                <a:spcPct val="0"/>
              </a:spcBef>
              <a:spcAft>
                <a:spcPct val="0"/>
              </a:spcAft>
              <a:buClrTx/>
              <a:buSzTx/>
              <a:buFontTx/>
              <a:buNone/>
              <a:tabLst/>
            </a:pPr>
            <a:r>
              <a:rPr lang="en-US" sz="1200" b="1" i="0" kern="1200" dirty="0">
                <a:solidFill>
                  <a:schemeClr val="tx1"/>
                </a:solidFill>
                <a:effectLst/>
                <a:latin typeface="+mn-lt"/>
                <a:ea typeface="+mn-ea"/>
                <a:cs typeface="+mn-cs"/>
              </a:rPr>
              <a:t>However, the more complex the polynomial, the more difficult it is to ascribe physical meaning to it. </a:t>
            </a:r>
          </a:p>
          <a:p>
            <a:pPr marL="0" marR="0" lvl="0" indent="0" algn="l" defTabSz="914400" rtl="0" eaLnBrk="0" fontAlgn="base" latinLnBrk="0" hangingPunct="0">
              <a:lnSpc>
                <a:spcPct val="100000"/>
              </a:lnSpc>
              <a:spcBef>
                <a:spcPct val="0"/>
              </a:spcBef>
              <a:spcAft>
                <a:spcPct val="0"/>
              </a:spcAft>
              <a:buClrTx/>
              <a:buSzTx/>
              <a:buFontTx/>
              <a:buNone/>
              <a:tabLst/>
            </a:pPr>
            <a:r>
              <a:rPr lang="en-US" sz="1200" b="1" i="0" kern="1200" dirty="0">
                <a:solidFill>
                  <a:schemeClr val="tx1"/>
                </a:solidFill>
                <a:effectLst/>
                <a:latin typeface="+mn-lt"/>
                <a:ea typeface="+mn-ea"/>
                <a:cs typeface="+mn-cs"/>
              </a:rPr>
              <a:t>Furthermore, the calculated surfaces are highly susceptible to outliers (extremely high and low values), especially at the edges</a:t>
            </a:r>
            <a:r>
              <a:rPr lang="en-US" sz="1200" b="0" i="0" kern="120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nb-NO" sz="1200" b="0" i="0" u="none" strike="noStrike" kern="1200" cap="none" normalizeH="0" baseline="0" dirty="0">
              <a:ln>
                <a:noFill/>
              </a:ln>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100" b="0" i="0" u="none" strike="noStrike" cap="none" normalizeH="0" baseline="0" dirty="0">
                <a:ln>
                  <a:noFill/>
                </a:ln>
                <a:solidFill>
                  <a:schemeClr val="tx1"/>
                </a:solidFill>
                <a:effectLst/>
              </a:rPr>
              <a:t>Therefore, analysis confined within a bounded study region may well be biased because of the ignorance of the outside of the study region as well as the inappropriateness of the theories. This problem of potential bias in spatial analysis is referred to as </a:t>
            </a:r>
            <a:r>
              <a:rPr kumimoji="0" lang="en-US" altLang="nb-NO" sz="1100" b="1" i="0" u="none" strike="noStrike" cap="none" normalizeH="0" baseline="0" dirty="0">
                <a:ln>
                  <a:noFill/>
                </a:ln>
                <a:solidFill>
                  <a:schemeClr val="tx1"/>
                </a:solidFill>
                <a:effectLst/>
              </a:rPr>
              <a:t>edge effects </a:t>
            </a:r>
            <a:r>
              <a:rPr kumimoji="0" lang="en-US" altLang="nb-NO" sz="1100" b="0" i="0" u="none" strike="noStrike" cap="none" normalizeH="0" baseline="0" dirty="0">
                <a:ln>
                  <a:noFill/>
                </a:ln>
                <a:solidFill>
                  <a:schemeClr val="tx1"/>
                </a:solidFill>
                <a:effectLst/>
              </a:rPr>
              <a:t>(or boundary effects).</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44</a:t>
            </a:fld>
            <a:endParaRPr lang="nb-NO"/>
          </a:p>
        </p:txBody>
      </p:sp>
      <p:sp>
        <p:nvSpPr>
          <p:cNvPr id="5" name="Date Placeholder 4">
            <a:extLst>
              <a:ext uri="{FF2B5EF4-FFF2-40B4-BE49-F238E27FC236}">
                <a16:creationId xmlns:a16="http://schemas.microsoft.com/office/drawing/2014/main" id="{5ECB1FE9-8661-65CB-3620-0BFD342E065F}"/>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4038813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b-NO" altLang="nb-NO" sz="1800" b="1" dirty="0"/>
              <a:t>QUESTION:</a:t>
            </a:r>
            <a:r>
              <a:rPr lang="nb-NO" altLang="nb-NO" sz="1800" dirty="0"/>
              <a:t> </a:t>
            </a:r>
            <a:r>
              <a:rPr lang="nb-NO" altLang="nb-NO" sz="1800" dirty="0" err="1"/>
              <a:t>Which</a:t>
            </a:r>
            <a:r>
              <a:rPr lang="nb-NO" altLang="nb-NO" sz="1800" dirty="0"/>
              <a:t> </a:t>
            </a:r>
            <a:r>
              <a:rPr lang="nb-NO" altLang="nb-NO" sz="1800" dirty="0" err="1"/>
              <a:t>method</a:t>
            </a:r>
            <a:r>
              <a:rPr lang="nb-NO" altLang="nb-NO" sz="1800" dirty="0"/>
              <a:t> </a:t>
            </a:r>
            <a:r>
              <a:rPr lang="nb-NO" altLang="nb-NO" sz="1800" dirty="0" err="1"/>
              <a:t>would</a:t>
            </a:r>
            <a:r>
              <a:rPr lang="nb-NO" altLang="nb-NO" sz="1800" dirty="0"/>
              <a:t> </a:t>
            </a:r>
            <a:r>
              <a:rPr lang="nb-NO" altLang="nb-NO" sz="1800" dirty="0" err="1"/>
              <a:t>you</a:t>
            </a:r>
            <a:r>
              <a:rPr lang="nb-NO" altLang="nb-NO" sz="1800" dirty="0"/>
              <a:t> </a:t>
            </a:r>
            <a:r>
              <a:rPr lang="nb-NO" altLang="nb-NO" sz="1800" dirty="0" err="1"/>
              <a:t>say</a:t>
            </a:r>
            <a:r>
              <a:rPr lang="nb-NO" altLang="nb-NO" sz="1800" dirty="0"/>
              <a:t> is </a:t>
            </a:r>
            <a:r>
              <a:rPr lang="nb-NO" altLang="nb-NO" sz="1800" dirty="0" err="1"/>
              <a:t>the</a:t>
            </a:r>
            <a:r>
              <a:rPr lang="nb-NO" altLang="nb-NO" sz="1800" dirty="0"/>
              <a:t> most reliable </a:t>
            </a:r>
            <a:r>
              <a:rPr lang="nb-NO" altLang="nb-NO" sz="1800" dirty="0" err="1"/>
              <a:t>one</a:t>
            </a:r>
            <a:r>
              <a:rPr lang="nb-NO" altLang="nb-NO"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dirty="0"/>
              <a:t>http://www.integrated-assessment.eu/</a:t>
            </a:r>
            <a:r>
              <a:rPr lang="nb-NO" altLang="nb-NO" dirty="0" err="1"/>
              <a:t>eu</a:t>
            </a:r>
            <a:r>
              <a:rPr lang="nb-NO" altLang="nb-NO" dirty="0"/>
              <a:t>/</a:t>
            </a:r>
            <a:r>
              <a:rPr lang="nb-NO" altLang="nb-NO" dirty="0" err="1"/>
              <a:t>guidebook</a:t>
            </a:r>
            <a:r>
              <a:rPr lang="nb-NO" altLang="nb-NO" dirty="0"/>
              <a:t>/spatial_interpolation_and_extrapolation_methods.html#:~:</a:t>
            </a:r>
            <a:r>
              <a:rPr lang="nb-NO" altLang="nb-NO" dirty="0" err="1"/>
              <a:t>text</a:t>
            </a:r>
            <a:r>
              <a:rPr lang="nb-NO" altLang="nb-NO" dirty="0"/>
              <a:t>=The%20nearest%20neighbour%20method%20uses,relative%20to%20all%20other%20points.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Given what is known as Tobler's ‘first law of geography’ – that things closer together tend to be more alike than things that are far apart </a:t>
            </a:r>
            <a:r>
              <a:rPr lang="en-US" sz="1200" b="0" i="0" kern="1200" dirty="0">
                <a:solidFill>
                  <a:schemeClr val="tx1"/>
                </a:solidFill>
                <a:effectLst/>
                <a:latin typeface="+mn-lt"/>
                <a:ea typeface="+mn-ea"/>
                <a:cs typeface="+mn-cs"/>
              </a:rPr>
              <a:t>– we can often predict conditions at unsampled locations on the basis of information from the nearest available measured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process is called </a:t>
            </a:r>
            <a:r>
              <a:rPr lang="en-US" sz="1200" b="1" i="1" kern="1200" dirty="0">
                <a:solidFill>
                  <a:schemeClr val="tx1"/>
                </a:solidFill>
                <a:effectLst/>
                <a:latin typeface="+mn-lt"/>
                <a:ea typeface="+mn-ea"/>
                <a:cs typeface="+mn-cs"/>
              </a:rPr>
              <a:t>spatial interpolation</a:t>
            </a:r>
            <a:r>
              <a:rPr lang="en-US" sz="1200" b="0" i="0" kern="1200" dirty="0">
                <a:solidFill>
                  <a:schemeClr val="tx1"/>
                </a:solidFill>
                <a:effectLst/>
                <a:latin typeface="+mn-lt"/>
                <a:ea typeface="+mn-ea"/>
                <a:cs typeface="+mn-cs"/>
              </a:rPr>
              <a:t> when the predictions are made within the same region represented by the measured points (i.e. within the spatial extent of the measured point locations).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Spatial extrapolation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also possible, in which predictions are made outside the spatial extent of the measured points.  The difference between spatial interpolation and extrapolation is illustrated in Figure 1, below. </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a:t>
            </a:fld>
            <a:endParaRPr lang="nb-NO"/>
          </a:p>
        </p:txBody>
      </p:sp>
      <p:sp>
        <p:nvSpPr>
          <p:cNvPr id="5" name="Date Placeholder 4">
            <a:extLst>
              <a:ext uri="{FF2B5EF4-FFF2-40B4-BE49-F238E27FC236}">
                <a16:creationId xmlns:a16="http://schemas.microsoft.com/office/drawing/2014/main" id="{178A42CD-DAFD-11C9-C4D6-87A4DE5E0221}"/>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39481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45</a:t>
            </a:fld>
            <a:endParaRPr lang="nb-NO"/>
          </a:p>
        </p:txBody>
      </p:sp>
      <p:sp>
        <p:nvSpPr>
          <p:cNvPr id="5" name="Date Placeholder 4">
            <a:extLst>
              <a:ext uri="{FF2B5EF4-FFF2-40B4-BE49-F238E27FC236}">
                <a16:creationId xmlns:a16="http://schemas.microsoft.com/office/drawing/2014/main" id="{A1FDB86B-12CC-90E6-2552-9DB511BF113F}"/>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3463518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nearest </a:t>
            </a:r>
            <a:r>
              <a:rPr lang="en-US" sz="1200" b="1" i="0" kern="1200" dirty="0" err="1">
                <a:solidFill>
                  <a:schemeClr val="tx1"/>
                </a:solidFill>
                <a:effectLst/>
                <a:latin typeface="+mn-lt"/>
                <a:ea typeface="+mn-ea"/>
                <a:cs typeface="+mn-cs"/>
              </a:rPr>
              <a:t>neighbour</a:t>
            </a:r>
            <a:r>
              <a:rPr lang="en-US" sz="1200" b="0" i="0" kern="1200" dirty="0">
                <a:solidFill>
                  <a:schemeClr val="tx1"/>
                </a:solidFill>
                <a:effectLst/>
                <a:latin typeface="+mn-lt"/>
                <a:ea typeface="+mn-ea"/>
                <a:cs typeface="+mn-cs"/>
              </a:rPr>
              <a:t> method uses Thiessen or Voronoi polygons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This is probably the </a:t>
            </a:r>
            <a:r>
              <a:rPr lang="en-US" sz="1200" b="1" i="0" kern="1200" dirty="0">
                <a:solidFill>
                  <a:schemeClr val="tx1"/>
                </a:solidFill>
                <a:effectLst/>
                <a:latin typeface="+mn-lt"/>
                <a:ea typeface="+mn-ea"/>
                <a:cs typeface="+mn-cs"/>
              </a:rPr>
              <a:t>simplest (and possibly one of the oldest) interpolation method</a:t>
            </a:r>
            <a:r>
              <a:rPr lang="en-US" sz="1200" b="0" i="0" kern="1200" dirty="0">
                <a:solidFill>
                  <a:schemeClr val="tx1"/>
                </a:solidFill>
                <a:effectLst/>
                <a:latin typeface="+mn-lt"/>
                <a:ea typeface="+mn-ea"/>
                <a:cs typeface="+mn-cs"/>
              </a:rPr>
              <a:t>. It was introduced by Alfred H. Thiessen more than a century ago.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The goal is simple: </a:t>
            </a:r>
            <a:r>
              <a:rPr lang="en-US" sz="1200" b="1" i="0" kern="1200" dirty="0">
                <a:solidFill>
                  <a:schemeClr val="tx1"/>
                </a:solidFill>
                <a:effectLst/>
                <a:latin typeface="+mn-lt"/>
                <a:ea typeface="+mn-ea"/>
                <a:cs typeface="+mn-cs"/>
              </a:rPr>
              <a:t>Assign to all unsampled locations the value of the closest sampled location</a:t>
            </a:r>
            <a:r>
              <a:rPr lang="en-US" sz="1200" b="0" i="0" kern="120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i="0" kern="1200" dirty="0">
                <a:solidFill>
                  <a:schemeClr val="tx1"/>
                </a:solidFill>
                <a:effectLst/>
                <a:latin typeface="+mn-lt"/>
                <a:ea typeface="+mn-ea"/>
                <a:cs typeface="+mn-cs"/>
              </a:rPr>
              <a:t>This generates a </a:t>
            </a:r>
            <a:r>
              <a:rPr lang="en-US" sz="1200" b="1" i="1" kern="1200" dirty="0">
                <a:solidFill>
                  <a:schemeClr val="tx1"/>
                </a:solidFill>
                <a:effectLst/>
                <a:latin typeface="+mn-lt"/>
                <a:ea typeface="+mn-ea"/>
                <a:cs typeface="+mn-cs"/>
              </a:rPr>
              <a:t>tessellated</a:t>
            </a:r>
            <a:r>
              <a:rPr lang="en-US" sz="1200" b="1" i="0" kern="1200" dirty="0">
                <a:solidFill>
                  <a:schemeClr val="tx1"/>
                </a:solidFill>
                <a:effectLst/>
                <a:latin typeface="+mn-lt"/>
                <a:ea typeface="+mn-ea"/>
                <a:cs typeface="+mn-cs"/>
              </a:rPr>
              <a:t> surface </a:t>
            </a:r>
            <a:r>
              <a:rPr lang="en-US" sz="1200" b="0" i="0" kern="1200" dirty="0">
                <a:solidFill>
                  <a:schemeClr val="tx1"/>
                </a:solidFill>
                <a:effectLst/>
                <a:latin typeface="+mn-lt"/>
                <a:ea typeface="+mn-ea"/>
                <a:cs typeface="+mn-cs"/>
              </a:rPr>
              <a:t>whereby lines that split the midpoint between each sampled location are connected thus enclosing an area. </a:t>
            </a:r>
            <a:r>
              <a:rPr lang="en-US" sz="1200" b="1" i="0" kern="1200" dirty="0">
                <a:solidFill>
                  <a:schemeClr val="tx1"/>
                </a:solidFill>
                <a:effectLst/>
                <a:latin typeface="+mn-lt"/>
                <a:ea typeface="+mn-ea"/>
                <a:cs typeface="+mn-cs"/>
              </a:rPr>
              <a:t>Each area ends up enclosing a sample point whose value it inherits</a:t>
            </a:r>
            <a:r>
              <a:rPr lang="en-US" sz="1200" b="0" i="0" kern="120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every unsampled location is thus assigned the value of its nearest measurement point. </a:t>
            </a:r>
          </a:p>
          <a:p>
            <a:pPr marL="0" marR="0" lvl="0" indent="0" algn="l" defTabSz="914400" rtl="0" eaLnBrk="0" fontAlgn="base" latinLnBrk="0" hangingPunct="0">
              <a:lnSpc>
                <a:spcPct val="100000"/>
              </a:lnSpc>
              <a:spcBef>
                <a:spcPct val="0"/>
              </a:spcBef>
              <a:spcAft>
                <a:spcPct val="0"/>
              </a:spcAft>
              <a:buClrTx/>
              <a:buSzTx/>
              <a:buFontTx/>
              <a:buNone/>
              <a:tabLst/>
            </a:pPr>
            <a:r>
              <a:rPr lang="en-US" sz="1100" b="0" i="0" kern="1200" dirty="0">
                <a:solidFill>
                  <a:schemeClr val="tx1"/>
                </a:solidFill>
                <a:effectLst/>
                <a:latin typeface="+mn-lt"/>
                <a:ea typeface="+mn-ea"/>
                <a:cs typeface="+mn-cs"/>
              </a:rPr>
              <a:t>Black dots are random set of points in 2D. This </a:t>
            </a:r>
            <a:r>
              <a:rPr lang="en-US" sz="1100" b="0" i="0" u="none" strike="noStrike" kern="1200" dirty="0">
                <a:solidFill>
                  <a:schemeClr val="tx1"/>
                </a:solidFill>
                <a:effectLst/>
                <a:latin typeface="+mn-lt"/>
                <a:ea typeface="+mn-ea"/>
                <a:cs typeface="+mn-cs"/>
                <a:hlinkClick r:id="rId3" tooltip="Voronoi diagram"/>
              </a:rPr>
              <a:t>Voronoi diagram</a:t>
            </a:r>
            <a:r>
              <a:rPr lang="en-US" sz="1100" b="0" i="0" kern="1200" dirty="0">
                <a:solidFill>
                  <a:schemeClr val="tx1"/>
                </a:solidFill>
                <a:effectLst/>
                <a:latin typeface="+mn-lt"/>
                <a:ea typeface="+mn-ea"/>
                <a:cs typeface="+mn-cs"/>
              </a:rPr>
              <a:t> is an example of nearest neighbor interpolation of a random set of points</a:t>
            </a:r>
            <a:endParaRPr lang="en-US" sz="11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100" b="1" i="0" u="none" strike="noStrike" kern="1200" baseline="0" dirty="0">
                <a:solidFill>
                  <a:schemeClr val="tx1"/>
                </a:solidFill>
                <a:latin typeface="+mn-lt"/>
                <a:ea typeface="+mn-ea"/>
                <a:cs typeface="+mn-cs"/>
              </a:rPr>
              <a:t>The method of Thiessen polygons defines a polygon around each point </a:t>
            </a:r>
            <a:r>
              <a:rPr lang="en-US" sz="1100" b="0" i="0" u="none" strike="noStrike" kern="1200" baseline="0" dirty="0">
                <a:solidFill>
                  <a:schemeClr val="tx1"/>
                </a:solidFill>
                <a:latin typeface="+mn-lt"/>
                <a:ea typeface="+mn-ea"/>
                <a:cs typeface="+mn-cs"/>
              </a:rPr>
              <a:t>such that any location within a particular polygon is nearer to that polygon's point than to any other point, and therefore, has the same value.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Thiessen polygons have boundaries that define the area that is closest to each point relative to all other points.  This property is mathematically defined by the perpendicular bisectors of the lines between all input data points.  In this case</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The </a:t>
            </a:r>
            <a:r>
              <a:rPr lang="en-US" sz="1100" b="0" i="1" kern="1200" dirty="0">
                <a:solidFill>
                  <a:schemeClr val="tx1"/>
                </a:solidFill>
                <a:effectLst/>
                <a:latin typeface="+mn-lt"/>
                <a:ea typeface="+mn-ea"/>
                <a:cs typeface="+mn-cs"/>
              </a:rPr>
              <a:t>nearest neighbor interpolation (NNI)</a:t>
            </a:r>
            <a:r>
              <a:rPr lang="en-US" sz="1100" b="0" i="0" kern="1200" dirty="0">
                <a:solidFill>
                  <a:schemeClr val="tx1"/>
                </a:solidFill>
                <a:effectLst/>
                <a:latin typeface="+mn-lt"/>
                <a:ea typeface="+mn-ea"/>
                <a:cs typeface="+mn-cs"/>
              </a:rPr>
              <a:t> is a very simple interpolation approach.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i="0" kern="1200" dirty="0">
                <a:solidFill>
                  <a:schemeClr val="tx1"/>
                </a:solidFill>
                <a:effectLst/>
                <a:latin typeface="+mn-lt"/>
                <a:ea typeface="+mn-ea"/>
                <a:cs typeface="+mn-cs"/>
              </a:rPr>
              <a:t>Nearest </a:t>
            </a:r>
            <a:r>
              <a:rPr lang="en-US" sz="1200" b="1" i="0" kern="1200" dirty="0" err="1">
                <a:solidFill>
                  <a:schemeClr val="tx1"/>
                </a:solidFill>
                <a:effectLst/>
                <a:latin typeface="+mn-lt"/>
                <a:ea typeface="+mn-ea"/>
                <a:cs typeface="+mn-cs"/>
              </a:rPr>
              <a:t>neighbour</a:t>
            </a:r>
            <a:r>
              <a:rPr lang="en-US" sz="1200" b="1" i="0" kern="1200" dirty="0">
                <a:solidFill>
                  <a:schemeClr val="tx1"/>
                </a:solidFill>
                <a:effectLst/>
                <a:latin typeface="+mn-lt"/>
                <a:ea typeface="+mn-ea"/>
                <a:cs typeface="+mn-cs"/>
              </a:rPr>
              <a:t> interpolation is the simplest approach to interpolation</a:t>
            </a:r>
            <a:r>
              <a:rPr lang="en-US" sz="1200" b="0" i="0" kern="1200" dirty="0">
                <a:solidFill>
                  <a:schemeClr val="tx1"/>
                </a:solidFill>
                <a:effectLst/>
                <a:latin typeface="+mn-lt"/>
                <a:ea typeface="+mn-ea"/>
                <a:cs typeface="+mn-cs"/>
              </a:rPr>
              <a:t>. Rather than calculate an average value by some weighting criteria or generate an intermediate value based on complicated rules, </a:t>
            </a:r>
            <a:r>
              <a:rPr lang="en-US" sz="1200" b="1" i="0" kern="1200" dirty="0">
                <a:solidFill>
                  <a:schemeClr val="tx1"/>
                </a:solidFill>
                <a:effectLst/>
                <a:latin typeface="+mn-lt"/>
                <a:ea typeface="+mn-ea"/>
                <a:cs typeface="+mn-cs"/>
              </a:rPr>
              <a:t>this method simply determines the “nearest” </a:t>
            </a:r>
            <a:r>
              <a:rPr lang="en-US" sz="1200" b="1" i="0" kern="1200" dirty="0" err="1">
                <a:solidFill>
                  <a:schemeClr val="tx1"/>
                </a:solidFill>
                <a:effectLst/>
                <a:latin typeface="+mn-lt"/>
                <a:ea typeface="+mn-ea"/>
                <a:cs typeface="+mn-cs"/>
              </a:rPr>
              <a:t>neighbouring</a:t>
            </a:r>
            <a:r>
              <a:rPr lang="en-US" sz="1200" b="1" i="0" kern="1200" dirty="0">
                <a:solidFill>
                  <a:schemeClr val="tx1"/>
                </a:solidFill>
                <a:effectLst/>
                <a:latin typeface="+mn-lt"/>
                <a:ea typeface="+mn-ea"/>
                <a:cs typeface="+mn-cs"/>
              </a:rPr>
              <a:t> pixel, and assumes the intensity value of it.</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100" b="1"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Recall that interpolation seeks for a given sample of observations </a:t>
            </a:r>
            <a:r>
              <a:rPr lang="en-US" sz="1100" b="0" i="0" u="none" strike="noStrike" kern="1200" dirty="0">
                <a:solidFill>
                  <a:schemeClr val="tx1"/>
                </a:solidFill>
                <a:effectLst/>
                <a:latin typeface="+mn-lt"/>
                <a:ea typeface="+mn-ea"/>
                <a:cs typeface="+mn-cs"/>
              </a:rPr>
              <a:t>{z1,z2,...,</a:t>
            </a:r>
            <a:r>
              <a:rPr lang="en-US" sz="1100" b="0" i="0" u="none" strike="noStrike" kern="1200" dirty="0" err="1">
                <a:solidFill>
                  <a:schemeClr val="tx1"/>
                </a:solidFill>
                <a:effectLst/>
                <a:latin typeface="+mn-lt"/>
                <a:ea typeface="+mn-ea"/>
                <a:cs typeface="+mn-cs"/>
              </a:rPr>
              <a:t>zn</a:t>
            </a:r>
            <a:r>
              <a:rPr lang="en-US" sz="1100" b="0" i="0" u="none" strike="noStrike" kern="120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 at locations </a:t>
            </a:r>
            <a:r>
              <a:rPr lang="en-US" sz="1100" b="0" i="0" u="none" strike="noStrike" kern="1200" dirty="0">
                <a:solidFill>
                  <a:schemeClr val="tx1"/>
                </a:solidFill>
                <a:effectLst/>
                <a:latin typeface="+mn-lt"/>
                <a:ea typeface="+mn-ea"/>
                <a:cs typeface="+mn-cs"/>
              </a:rPr>
              <a:t>{x1,x2,...,</a:t>
            </a:r>
            <a:r>
              <a:rPr lang="en-US" sz="1100" b="0" i="0" u="none" strike="noStrike" kern="1200" dirty="0" err="1">
                <a:solidFill>
                  <a:schemeClr val="tx1"/>
                </a:solidFill>
                <a:effectLst/>
                <a:latin typeface="+mn-lt"/>
                <a:ea typeface="+mn-ea"/>
                <a:cs typeface="+mn-cs"/>
              </a:rPr>
              <a:t>xn</a:t>
            </a:r>
            <a:r>
              <a:rPr lang="en-US" sz="1100" b="0" i="0" u="none" strike="noStrike" kern="120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 to estimate the value </a:t>
            </a:r>
            <a:r>
              <a:rPr lang="en-US" sz="1100" b="0" i="0" u="none" strike="noStrike" kern="1200" dirty="0">
                <a:solidFill>
                  <a:schemeClr val="tx1"/>
                </a:solidFill>
                <a:effectLst/>
                <a:latin typeface="+mn-lt"/>
                <a:ea typeface="+mn-ea"/>
                <a:cs typeface="+mn-cs"/>
              </a:rPr>
              <a:t>z</a:t>
            </a:r>
            <a:r>
              <a:rPr lang="en-US" sz="1100" b="0" i="0" kern="1200" dirty="0">
                <a:solidFill>
                  <a:schemeClr val="tx1"/>
                </a:solidFill>
                <a:effectLst/>
                <a:latin typeface="+mn-lt"/>
                <a:ea typeface="+mn-ea"/>
                <a:cs typeface="+mn-cs"/>
              </a:rPr>
              <a:t> at some new point </a:t>
            </a:r>
            <a:r>
              <a:rPr lang="en-US" sz="1100" b="0" i="0" u="none" strike="noStrike" kern="1200" dirty="0">
                <a:solidFill>
                  <a:schemeClr val="tx1"/>
                </a:solidFill>
                <a:effectLst/>
                <a:latin typeface="+mn-lt"/>
                <a:ea typeface="+mn-ea"/>
                <a:cs typeface="+mn-cs"/>
              </a:rPr>
              <a:t>x.</a:t>
            </a:r>
            <a:endParaRPr kumimoji="0" lang="nb-NO" altLang="nb-NO" sz="1100" b="0" i="0" u="none" strike="noStrike" cap="none" normalizeH="0" baseline="0" dirty="0">
              <a:ln>
                <a:noFill/>
              </a:ln>
              <a:solidFill>
                <a:schemeClr val="tx1"/>
              </a:solidFill>
              <a:effectLst/>
            </a:endParaRPr>
          </a:p>
          <a:p>
            <a:r>
              <a:rPr lang="en-US" sz="1200" b="0" i="0" kern="1200" dirty="0">
                <a:solidFill>
                  <a:schemeClr val="tx1"/>
                </a:solidFill>
                <a:effectLst/>
                <a:latin typeface="+mn-lt"/>
                <a:ea typeface="+mn-ea"/>
                <a:cs typeface="+mn-cs"/>
              </a:rPr>
              <a:t>The NNI approach uses the value </a:t>
            </a:r>
            <a:r>
              <a:rPr lang="en-US" sz="1200" b="0" i="0" u="none" strike="noStrike" kern="1200" dirty="0" err="1">
                <a:solidFill>
                  <a:schemeClr val="tx1"/>
                </a:solidFill>
                <a:effectLst/>
                <a:latin typeface="+mn-lt"/>
                <a:ea typeface="+mn-ea"/>
                <a:cs typeface="+mn-cs"/>
              </a:rPr>
              <a:t>zi</a:t>
            </a:r>
            <a:r>
              <a:rPr lang="en-US" sz="1200" b="0" i="0" kern="1200" dirty="0">
                <a:solidFill>
                  <a:schemeClr val="tx1"/>
                </a:solidFill>
                <a:effectLst/>
                <a:latin typeface="+mn-lt"/>
                <a:ea typeface="+mn-ea"/>
                <a:cs typeface="+mn-cs"/>
              </a:rPr>
              <a:t> that is closest to </a:t>
            </a:r>
            <a:r>
              <a:rPr lang="en-US" sz="1200" b="0" i="0" u="none" strike="noStrike"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Thus, the algorithm seeks to find </a:t>
            </a:r>
            <a:r>
              <a:rPr lang="en-US" sz="1200" b="0" i="0" u="none" strike="noStrike" kern="1200" dirty="0" err="1">
                <a:solidFill>
                  <a:schemeClr val="tx1"/>
                </a:solidFill>
                <a:effectLst/>
                <a:latin typeface="+mn-lt"/>
                <a:ea typeface="+mn-ea"/>
                <a:cs typeface="+mn-cs"/>
              </a:rPr>
              <a:t>i</a:t>
            </a:r>
            <a:r>
              <a:rPr lang="en-US" sz="1200" b="0" i="0" u="none" strike="noStrike"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such that </a:t>
            </a:r>
            <a:r>
              <a:rPr lang="en-US" sz="1200" b="0" i="0" u="none" strike="noStrike" kern="1200" dirty="0">
                <a:solidFill>
                  <a:schemeClr val="tx1"/>
                </a:solidFill>
                <a:effectLst/>
                <a:latin typeface="+mn-lt"/>
                <a:ea typeface="+mn-ea"/>
                <a:cs typeface="+mn-cs"/>
              </a:rPr>
              <a:t>|xi−x|</a:t>
            </a:r>
            <a:r>
              <a:rPr lang="en-US" sz="1200" b="0" i="0" kern="1200" dirty="0">
                <a:solidFill>
                  <a:schemeClr val="tx1"/>
                </a:solidFill>
                <a:effectLst/>
                <a:latin typeface="+mn-lt"/>
                <a:ea typeface="+mn-ea"/>
                <a:cs typeface="+mn-cs"/>
              </a:rPr>
              <a:t> is minimized, then the estimate of </a:t>
            </a:r>
            <a:r>
              <a:rPr lang="en-US" sz="1200" b="0" i="0" u="none" strike="noStrike" kern="1200" dirty="0">
                <a:solidFill>
                  <a:schemeClr val="tx1"/>
                </a:solidFill>
                <a:effectLst/>
                <a:latin typeface="+mn-lt"/>
                <a:ea typeface="+mn-ea"/>
                <a:cs typeface="+mn-cs"/>
              </a:rPr>
              <a:t>z</a:t>
            </a:r>
            <a:r>
              <a:rPr lang="en-US" sz="1200" b="0" i="0" u="none" strike="noStrike"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a:t>
            </a:r>
            <a:r>
              <a:rPr lang="en-US" sz="1200" b="0" i="0" u="none" strike="noStrike" kern="1200" dirty="0" err="1">
                <a:solidFill>
                  <a:schemeClr val="tx1"/>
                </a:solidFill>
                <a:effectLst/>
                <a:latin typeface="+mn-lt"/>
                <a:ea typeface="+mn-ea"/>
                <a:cs typeface="+mn-cs"/>
              </a:rPr>
              <a:t>zi</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should be noted that the set of closest points to </a:t>
            </a:r>
            <a:r>
              <a:rPr lang="en-US" sz="1200" b="0" i="0" u="none" strike="noStrike" kern="1200" dirty="0">
                <a:solidFill>
                  <a:schemeClr val="tx1"/>
                </a:solidFill>
                <a:effectLst/>
                <a:latin typeface="+mn-lt"/>
                <a:ea typeface="+mn-ea"/>
                <a:cs typeface="+mn-cs"/>
              </a:rPr>
              <a:t>xi</a:t>
            </a:r>
            <a:r>
              <a:rPr lang="en-US" sz="1200" b="0" i="0" kern="1200" dirty="0">
                <a:solidFill>
                  <a:schemeClr val="tx1"/>
                </a:solidFill>
                <a:effectLst/>
                <a:latin typeface="+mn-lt"/>
                <a:ea typeface="+mn-ea"/>
                <a:cs typeface="+mn-cs"/>
              </a:rPr>
              <a:t> forms a </a:t>
            </a:r>
            <a:r>
              <a:rPr lang="en-US" sz="1200" b="0" i="1" u="none" strike="noStrike" kern="1200" dirty="0">
                <a:solidFill>
                  <a:schemeClr val="tx1"/>
                </a:solidFill>
                <a:effectLst/>
                <a:latin typeface="+mn-lt"/>
                <a:ea typeface="+mn-ea"/>
                <a:cs typeface="+mn-cs"/>
                <a:hlinkClick r:id="rId3"/>
              </a:rPr>
              <a:t>Thiessen polygon</a:t>
            </a:r>
            <a:r>
              <a:rPr lang="en-US" sz="1200" b="0" i="0" kern="1200" dirty="0">
                <a:solidFill>
                  <a:schemeClr val="tx1"/>
                </a:solidFill>
                <a:effectLst/>
                <a:latin typeface="+mn-lt"/>
                <a:ea typeface="+mn-ea"/>
                <a:cs typeface="+mn-cs"/>
              </a:rPr>
              <a:t>, also known as </a:t>
            </a:r>
            <a:r>
              <a:rPr lang="en-US" sz="1200" b="0" i="1" u="none" strike="noStrike" kern="1200" dirty="0">
                <a:solidFill>
                  <a:schemeClr val="tx1"/>
                </a:solidFill>
                <a:effectLst/>
                <a:latin typeface="+mn-lt"/>
                <a:ea typeface="+mn-ea"/>
                <a:cs typeface="+mn-cs"/>
                <a:hlinkClick r:id="rId3"/>
              </a:rPr>
              <a:t>Voronoi polygon</a:t>
            </a:r>
            <a:r>
              <a:rPr lang="en-US" sz="1200" b="0" i="0" kern="1200" dirty="0">
                <a:solidFill>
                  <a:schemeClr val="tx1"/>
                </a:solidFill>
                <a:effectLst/>
                <a:latin typeface="+mn-lt"/>
                <a:ea typeface="+mn-ea"/>
                <a:cs typeface="+mn-cs"/>
              </a:rPr>
              <a:t>. The technique used to compute these polygons is referred to as </a:t>
            </a:r>
            <a:r>
              <a:rPr lang="en-US" sz="1200" b="0" i="1" u="none" strike="noStrike" kern="1200" dirty="0" err="1">
                <a:solidFill>
                  <a:schemeClr val="tx1"/>
                </a:solidFill>
                <a:effectLst/>
                <a:latin typeface="+mn-lt"/>
                <a:ea typeface="+mn-ea"/>
                <a:cs typeface="+mn-cs"/>
                <a:hlinkClick r:id="rId4"/>
              </a:rPr>
              <a:t>Delauny</a:t>
            </a:r>
            <a:r>
              <a:rPr lang="en-US" sz="1200" b="0" i="1" u="none" strike="noStrike" kern="1200" dirty="0">
                <a:solidFill>
                  <a:schemeClr val="tx1"/>
                </a:solidFill>
                <a:effectLst/>
                <a:latin typeface="+mn-lt"/>
                <a:ea typeface="+mn-ea"/>
                <a:cs typeface="+mn-cs"/>
                <a:hlinkClick r:id="rId4"/>
              </a:rPr>
              <a:t> triangulation</a:t>
            </a:r>
            <a:r>
              <a:rPr lang="en-US" sz="1200" b="0" i="0" kern="1200" dirty="0">
                <a:solidFill>
                  <a:schemeClr val="tx1"/>
                </a:solidFill>
                <a:effectLst/>
                <a:latin typeface="+mn-lt"/>
                <a:ea typeface="+mn-ea"/>
                <a:cs typeface="+mn-cs"/>
              </a:rPr>
              <a:t>. Such a particular polygon corresponds to a region consisting of all points closer to </a:t>
            </a:r>
            <a:r>
              <a:rPr lang="en-US" sz="1200" b="0" i="0" u="none" strike="noStrike" kern="1200" dirty="0">
                <a:solidFill>
                  <a:schemeClr val="tx1"/>
                </a:solidFill>
                <a:effectLst/>
                <a:latin typeface="+mn-lt"/>
                <a:ea typeface="+mn-ea"/>
                <a:cs typeface="+mn-cs"/>
              </a:rPr>
              <a:t>xi</a:t>
            </a:r>
            <a:r>
              <a:rPr lang="en-US" sz="1200" b="0" i="0" kern="1200" dirty="0">
                <a:solidFill>
                  <a:schemeClr val="tx1"/>
                </a:solidFill>
                <a:effectLst/>
                <a:latin typeface="+mn-lt"/>
                <a:ea typeface="+mn-ea"/>
                <a:cs typeface="+mn-cs"/>
              </a:rPr>
              <a:t> than to any other </a:t>
            </a:r>
            <a:r>
              <a:rPr lang="en-US" sz="1200" b="0" i="0" u="none" strike="noStrike"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a:t>
            </a:r>
          </a:p>
          <a:p>
            <a:endParaRPr kumimoji="0" lang="en-US" altLang="nb-NO" sz="1200" b="0" i="0" u="none" strike="noStrike" kern="1200" cap="none" normalizeH="0" baseline="0" dirty="0">
              <a:ln>
                <a:noFill/>
              </a:ln>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https://www.geo.fu-berlin.de/en/v/soga/Geodata-analysis/geostatistics/Nearest-neighbor/index.html</a:t>
            </a: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nearest neighbor interpolation (NNI)</a:t>
            </a:r>
            <a:r>
              <a:rPr lang="en-US" sz="1200" b="0" i="0" kern="1200" dirty="0">
                <a:solidFill>
                  <a:schemeClr val="tx1"/>
                </a:solidFill>
                <a:effectLst/>
                <a:latin typeface="+mn-lt"/>
                <a:ea typeface="+mn-ea"/>
                <a:cs typeface="+mn-cs"/>
              </a:rPr>
              <a:t> is a very simple interpolation approach. Recall that interpolation seeks for a given sample of observations </a:t>
            </a:r>
            <a:r>
              <a:rPr lang="en-US" sz="1200" b="0" i="0" u="none" strike="noStrike" kern="1200" dirty="0">
                <a:solidFill>
                  <a:schemeClr val="tx1"/>
                </a:solidFill>
                <a:effectLst/>
                <a:latin typeface="+mn-lt"/>
                <a:ea typeface="+mn-ea"/>
                <a:cs typeface="+mn-cs"/>
              </a:rPr>
              <a:t>{z1,z2,...,</a:t>
            </a:r>
            <a:r>
              <a:rPr lang="en-US" sz="1200" b="0" i="0" u="none" strike="noStrike" kern="1200" dirty="0" err="1">
                <a:solidFill>
                  <a:schemeClr val="tx1"/>
                </a:solidFill>
                <a:effectLst/>
                <a:latin typeface="+mn-lt"/>
                <a:ea typeface="+mn-ea"/>
                <a:cs typeface="+mn-cs"/>
              </a:rPr>
              <a:t>zn</a:t>
            </a:r>
            <a:r>
              <a:rPr lang="en-US" sz="1200" b="0" i="0" u="none" strike="noStrike"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locations </a:t>
            </a:r>
            <a:r>
              <a:rPr lang="en-US" sz="1200" b="0" i="0" u="none" strike="noStrike" kern="1200" dirty="0">
                <a:solidFill>
                  <a:schemeClr val="tx1"/>
                </a:solidFill>
                <a:effectLst/>
                <a:latin typeface="+mn-lt"/>
                <a:ea typeface="+mn-ea"/>
                <a:cs typeface="+mn-cs"/>
              </a:rPr>
              <a:t>{x1,x2,...,</a:t>
            </a:r>
            <a:r>
              <a:rPr lang="en-US" sz="1200" b="0" i="0" u="none" strike="noStrike" kern="1200" dirty="0" err="1">
                <a:solidFill>
                  <a:schemeClr val="tx1"/>
                </a:solidFill>
                <a:effectLst/>
                <a:latin typeface="+mn-lt"/>
                <a:ea typeface="+mn-ea"/>
                <a:cs typeface="+mn-cs"/>
              </a:rPr>
              <a:t>xn</a:t>
            </a:r>
            <a:r>
              <a:rPr lang="en-US" sz="1200" b="0" i="0" u="none" strike="noStrike"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to estimate the value </a:t>
            </a:r>
            <a:r>
              <a:rPr lang="en-US" sz="1200" b="0" i="0" u="none" strike="noStrike" kern="1200" dirty="0">
                <a:solidFill>
                  <a:schemeClr val="tx1"/>
                </a:solidFill>
                <a:effectLst/>
                <a:latin typeface="+mn-lt"/>
                <a:ea typeface="+mn-ea"/>
                <a:cs typeface="+mn-cs"/>
              </a:rPr>
              <a:t>z</a:t>
            </a:r>
            <a:r>
              <a:rPr lang="en-US" sz="1200" b="0" i="0" kern="1200" dirty="0">
                <a:solidFill>
                  <a:schemeClr val="tx1"/>
                </a:solidFill>
                <a:effectLst/>
                <a:latin typeface="+mn-lt"/>
                <a:ea typeface="+mn-ea"/>
                <a:cs typeface="+mn-cs"/>
              </a:rPr>
              <a:t> at some new point </a:t>
            </a:r>
            <a:r>
              <a:rPr lang="en-US" sz="1200" b="0" i="0" u="none" strike="noStrike" kern="1200" dirty="0">
                <a:solidFill>
                  <a:schemeClr val="tx1"/>
                </a:solidFill>
                <a:effectLst/>
                <a:latin typeface="+mn-lt"/>
                <a:ea typeface="+mn-ea"/>
                <a:cs typeface="+mn-cs"/>
              </a:rPr>
              <a:t>x.</a:t>
            </a:r>
            <a:endParaRPr lang="en-US" sz="12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nb-NO" sz="1200" b="0" i="1" kern="1200" dirty="0">
                <a:solidFill>
                  <a:schemeClr val="tx1"/>
                </a:solidFill>
                <a:effectLst/>
                <a:latin typeface="+mn-lt"/>
                <a:ea typeface="+mn-ea"/>
                <a:cs typeface="+mn-cs"/>
              </a:rPr>
              <a:t>Hartmann, K., </a:t>
            </a:r>
            <a:r>
              <a:rPr lang="nb-NO" sz="1200" b="0" i="1" kern="1200" dirty="0" err="1">
                <a:solidFill>
                  <a:schemeClr val="tx1"/>
                </a:solidFill>
                <a:effectLst/>
                <a:latin typeface="+mn-lt"/>
                <a:ea typeface="+mn-ea"/>
                <a:cs typeface="+mn-cs"/>
              </a:rPr>
              <a:t>Krois</a:t>
            </a:r>
            <a:r>
              <a:rPr lang="nb-NO" sz="1200" b="0" i="1" kern="1200" dirty="0">
                <a:solidFill>
                  <a:schemeClr val="tx1"/>
                </a:solidFill>
                <a:effectLst/>
                <a:latin typeface="+mn-lt"/>
                <a:ea typeface="+mn-ea"/>
                <a:cs typeface="+mn-cs"/>
              </a:rPr>
              <a:t>, J., </a:t>
            </a:r>
            <a:r>
              <a:rPr lang="nb-NO" sz="1200" b="0" i="1" kern="1200" dirty="0" err="1">
                <a:solidFill>
                  <a:schemeClr val="tx1"/>
                </a:solidFill>
                <a:effectLst/>
                <a:latin typeface="+mn-lt"/>
                <a:ea typeface="+mn-ea"/>
                <a:cs typeface="+mn-cs"/>
              </a:rPr>
              <a:t>Waske</a:t>
            </a:r>
            <a:r>
              <a:rPr lang="nb-NO" sz="1200" b="0" i="1" kern="1200" dirty="0">
                <a:solidFill>
                  <a:schemeClr val="tx1"/>
                </a:solidFill>
                <a:effectLst/>
                <a:latin typeface="+mn-lt"/>
                <a:ea typeface="+mn-ea"/>
                <a:cs typeface="+mn-cs"/>
              </a:rPr>
              <a:t>, B. (2018)</a:t>
            </a:r>
            <a:endParaRPr lang="en-US" sz="12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1" i="0" kern="1200" dirty="0">
                <a:solidFill>
                  <a:schemeClr val="tx1"/>
                </a:solidFill>
                <a:effectLst/>
                <a:latin typeface="+mn-lt"/>
                <a:ea typeface="+mn-ea"/>
                <a:cs typeface="+mn-cs"/>
              </a:rPr>
              <a:t>This </a:t>
            </a:r>
            <a:r>
              <a:rPr lang="en-US" sz="1200" b="1" i="0" u="none" strike="noStrike" kern="1200" dirty="0">
                <a:solidFill>
                  <a:schemeClr val="tx1"/>
                </a:solidFill>
                <a:effectLst/>
                <a:latin typeface="+mn-lt"/>
                <a:ea typeface="+mn-ea"/>
                <a:cs typeface="+mn-cs"/>
                <a:hlinkClick r:id="rId3" tooltip="Voronoi diagram"/>
              </a:rPr>
              <a:t>Voronoi diagram</a:t>
            </a:r>
            <a:r>
              <a:rPr lang="en-US" sz="1200" b="1" i="0" kern="1200" dirty="0">
                <a:solidFill>
                  <a:schemeClr val="tx1"/>
                </a:solidFill>
                <a:effectLst/>
                <a:latin typeface="+mn-lt"/>
                <a:ea typeface="+mn-ea"/>
                <a:cs typeface="+mn-cs"/>
              </a:rPr>
              <a:t> is an example of nearest neighbor interpolation of a random set of points</a:t>
            </a:r>
            <a:endParaRPr lang="en-US" sz="1200" b="1"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u="none" strike="noStrike" kern="1200" baseline="0" dirty="0">
                <a:solidFill>
                  <a:schemeClr val="tx1"/>
                </a:solidFill>
                <a:latin typeface="+mn-lt"/>
                <a:ea typeface="+mn-ea"/>
                <a:cs typeface="+mn-cs"/>
              </a:rPr>
              <a:t>The method of Thiessen polygons defines a polygon around each point such that any location within a particular polygon is nearer to that polygon's point than to any other point, and therefore, has the same value.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nb-NO" sz="1200" b="0" i="0" u="none" strike="noStrike" kern="1200" cap="none" normalizeH="0" baseline="0" dirty="0">
              <a:ln>
                <a:noFill/>
              </a:ln>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In the simplest case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we are given a finite set of points {</a:t>
            </a:r>
            <a:r>
              <a:rPr lang="en-US" sz="1200" b="0" i="1" kern="1200" dirty="0">
                <a:solidFill>
                  <a:schemeClr val="tx1"/>
                </a:solidFill>
                <a:effectLst/>
                <a:latin typeface="+mn-lt"/>
                <a:ea typeface="+mn-ea"/>
                <a:cs typeface="+mn-cs"/>
              </a:rPr>
              <a:t>p</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p</a:t>
            </a:r>
            <a:r>
              <a:rPr lang="en-US" sz="1200" b="0" i="1" kern="1200" baseline="-25000" dirty="0" err="1">
                <a:solidFill>
                  <a:schemeClr val="tx1"/>
                </a:solidFill>
                <a:effectLst/>
                <a:latin typeface="+mn-lt"/>
                <a:ea typeface="+mn-ea"/>
                <a:cs typeface="+mn-cs"/>
              </a:rPr>
              <a:t>n</a:t>
            </a:r>
            <a:r>
              <a:rPr lang="en-US" sz="1200" b="0" i="0" kern="1200" dirty="0">
                <a:solidFill>
                  <a:schemeClr val="tx1"/>
                </a:solidFill>
                <a:effectLst/>
                <a:latin typeface="+mn-lt"/>
                <a:ea typeface="+mn-ea"/>
                <a:cs typeface="+mn-cs"/>
              </a:rPr>
              <a:t>} in the </a:t>
            </a:r>
            <a:r>
              <a:rPr lang="en-US" sz="1200" b="0" i="0" u="none" strike="noStrike" kern="1200" dirty="0">
                <a:solidFill>
                  <a:schemeClr val="tx1"/>
                </a:solidFill>
                <a:effectLst/>
                <a:latin typeface="+mn-lt"/>
                <a:ea typeface="+mn-ea"/>
                <a:cs typeface="+mn-cs"/>
                <a:hlinkClick r:id="rId5" tooltip="Euclidean plane"/>
              </a:rPr>
              <a:t>Euclidean plane</a:t>
            </a:r>
            <a:r>
              <a:rPr lang="en-US" sz="1200" b="0" i="0" kern="1200" dirty="0">
                <a:solidFill>
                  <a:schemeClr val="tx1"/>
                </a:solidFill>
                <a:effectLst/>
                <a:latin typeface="+mn-lt"/>
                <a:ea typeface="+mn-ea"/>
                <a:cs typeface="+mn-cs"/>
              </a:rPr>
              <a:t>. In this case each site </a:t>
            </a:r>
            <a:r>
              <a:rPr lang="en-US" sz="1200" b="0" i="1" kern="1200" dirty="0" err="1">
                <a:solidFill>
                  <a:schemeClr val="tx1"/>
                </a:solidFill>
                <a:effectLst/>
                <a:latin typeface="+mn-lt"/>
                <a:ea typeface="+mn-ea"/>
                <a:cs typeface="+mn-cs"/>
              </a:rPr>
              <a:t>p</a:t>
            </a:r>
            <a:r>
              <a:rPr lang="en-US" sz="1200" b="0" i="1" kern="1200" baseline="-25000" dirty="0" err="1">
                <a:solidFill>
                  <a:schemeClr val="tx1"/>
                </a:solidFill>
                <a:effectLst/>
                <a:latin typeface="+mn-lt"/>
                <a:ea typeface="+mn-ea"/>
                <a:cs typeface="+mn-cs"/>
              </a:rPr>
              <a:t>k</a:t>
            </a:r>
            <a:r>
              <a:rPr lang="en-US" sz="1200" b="0" i="0" kern="1200" dirty="0">
                <a:solidFill>
                  <a:schemeClr val="tx1"/>
                </a:solidFill>
                <a:effectLst/>
                <a:latin typeface="+mn-lt"/>
                <a:ea typeface="+mn-ea"/>
                <a:cs typeface="+mn-cs"/>
              </a:rPr>
              <a:t> is simply a point, and its corresponding Voronoi cell </a:t>
            </a:r>
            <a:r>
              <a:rPr lang="en-US" sz="1200" b="0" i="1" kern="1200" dirty="0" err="1">
                <a:solidFill>
                  <a:schemeClr val="tx1"/>
                </a:solidFill>
                <a:effectLst/>
                <a:latin typeface="+mn-lt"/>
                <a:ea typeface="+mn-ea"/>
                <a:cs typeface="+mn-cs"/>
              </a:rPr>
              <a:t>R</a:t>
            </a:r>
            <a:r>
              <a:rPr lang="en-US" sz="1200" b="0" i="1" kern="1200" baseline="-25000" dirty="0" err="1">
                <a:solidFill>
                  <a:schemeClr val="tx1"/>
                </a:solidFill>
                <a:effectLst/>
                <a:latin typeface="+mn-lt"/>
                <a:ea typeface="+mn-ea"/>
                <a:cs typeface="+mn-cs"/>
              </a:rPr>
              <a:t>k</a:t>
            </a:r>
            <a:r>
              <a:rPr lang="en-US" sz="1200" b="0" i="0" kern="1200" dirty="0">
                <a:solidFill>
                  <a:schemeClr val="tx1"/>
                </a:solidFill>
                <a:effectLst/>
                <a:latin typeface="+mn-lt"/>
                <a:ea typeface="+mn-ea"/>
                <a:cs typeface="+mn-cs"/>
              </a:rPr>
              <a:t> consists of every point in the Euclidean plane whose distance to </a:t>
            </a:r>
            <a:r>
              <a:rPr lang="en-US" sz="1200" b="0" i="1" kern="1200" dirty="0" err="1">
                <a:solidFill>
                  <a:schemeClr val="tx1"/>
                </a:solidFill>
                <a:effectLst/>
                <a:latin typeface="+mn-lt"/>
                <a:ea typeface="+mn-ea"/>
                <a:cs typeface="+mn-cs"/>
              </a:rPr>
              <a:t>p</a:t>
            </a:r>
            <a:r>
              <a:rPr lang="en-US" sz="1200" b="0" i="1" kern="1200" baseline="-25000" dirty="0" err="1">
                <a:solidFill>
                  <a:schemeClr val="tx1"/>
                </a:solidFill>
                <a:effectLst/>
                <a:latin typeface="+mn-lt"/>
                <a:ea typeface="+mn-ea"/>
                <a:cs typeface="+mn-cs"/>
              </a:rPr>
              <a:t>k</a:t>
            </a:r>
            <a:r>
              <a:rPr lang="en-US" sz="1200" b="0" i="0" kern="1200" dirty="0">
                <a:solidFill>
                  <a:schemeClr val="tx1"/>
                </a:solidFill>
                <a:effectLst/>
                <a:latin typeface="+mn-lt"/>
                <a:ea typeface="+mn-ea"/>
                <a:cs typeface="+mn-cs"/>
              </a:rPr>
              <a:t> is less than or equal to its distance to any other </a:t>
            </a:r>
            <a:r>
              <a:rPr lang="en-US" sz="1200" b="0" i="1" kern="1200" dirty="0">
                <a:solidFill>
                  <a:schemeClr val="tx1"/>
                </a:solidFill>
                <a:effectLst/>
                <a:latin typeface="+mn-lt"/>
                <a:ea typeface="+mn-ea"/>
                <a:cs typeface="+mn-cs"/>
              </a:rPr>
              <a:t>p</a:t>
            </a:r>
            <a:r>
              <a:rPr lang="en-US" sz="1200" b="0" i="1" kern="1200" baseline="-250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EA0A4961-C86A-4DEB-87C0-D9025FEF9437}" type="slidenum">
              <a:rPr lang="nb-NO" smtClean="0"/>
              <a:t>46</a:t>
            </a:fld>
            <a:endParaRPr lang="nb-NO"/>
          </a:p>
        </p:txBody>
      </p:sp>
      <p:sp>
        <p:nvSpPr>
          <p:cNvPr id="5" name="Date Placeholder 4">
            <a:extLst>
              <a:ext uri="{FF2B5EF4-FFF2-40B4-BE49-F238E27FC236}">
                <a16:creationId xmlns:a16="http://schemas.microsoft.com/office/drawing/2014/main" id="{3666E23F-0B66-6DBC-EE6B-645039533299}"/>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776309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100" b="0" i="0" u="none" strike="noStrike" cap="none" normalizeH="0" baseline="0" dirty="0">
                <a:ln>
                  <a:noFill/>
                </a:ln>
                <a:solidFill>
                  <a:schemeClr val="tx1"/>
                </a:solidFill>
                <a:effectLst/>
              </a:rPr>
              <a:t>Polygons with variable number of segments that enclose all the points placed at the minimum distance from the center of the polygon</a:t>
            </a:r>
            <a:endParaRPr kumimoji="0" lang="nb-NO" altLang="nb-N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47</a:t>
            </a:fld>
            <a:endParaRPr lang="nb-NO"/>
          </a:p>
        </p:txBody>
      </p:sp>
      <p:sp>
        <p:nvSpPr>
          <p:cNvPr id="5" name="Date Placeholder 4">
            <a:extLst>
              <a:ext uri="{FF2B5EF4-FFF2-40B4-BE49-F238E27FC236}">
                <a16:creationId xmlns:a16="http://schemas.microsoft.com/office/drawing/2014/main" id="{984C4A5B-D6DF-EE36-42AC-E79817EF892E}"/>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872270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b="1" i="0" u="none" strike="noStrike" kern="1200" baseline="0" dirty="0">
                <a:solidFill>
                  <a:schemeClr val="tx1"/>
                </a:solidFill>
                <a:latin typeface="+mn-lt"/>
                <a:ea typeface="+mn-ea"/>
                <a:cs typeface="+mn-cs"/>
              </a:rPr>
              <a:t>QUESTION: </a:t>
            </a:r>
            <a:r>
              <a:rPr lang="en-US" sz="1800" b="0" i="0" u="none" strike="noStrike" kern="1200" baseline="0" dirty="0">
                <a:solidFill>
                  <a:schemeClr val="tx1"/>
                </a:solidFill>
                <a:latin typeface="+mn-lt"/>
                <a:ea typeface="+mn-ea"/>
                <a:cs typeface="+mn-cs"/>
              </a:rPr>
              <a:t>What type of data would qualify as qualitative data?</a:t>
            </a:r>
            <a:endParaRPr lang="en-US" sz="1800" b="1"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nb-NO" sz="1200" b="0" i="0" u="none" strike="noStrike" kern="1200" cap="none" normalizeH="0" baseline="0" dirty="0">
              <a:ln>
                <a:noFill/>
              </a:ln>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100" b="0" i="0" kern="1200" dirty="0">
                <a:solidFill>
                  <a:schemeClr val="tx1"/>
                </a:solidFill>
                <a:effectLst/>
                <a:latin typeface="+mn-lt"/>
                <a:ea typeface="+mn-ea"/>
                <a:cs typeface="+mn-cs"/>
              </a:rPr>
              <a:t>https://www.geo.fu-berlin.de/en/v/soga/Geodata-analysis/geostatistics/Nearest-neighbor/index.html</a:t>
            </a:r>
          </a:p>
          <a:p>
            <a:pPr marL="0" marR="0" lvl="0" indent="0" algn="l" defTabSz="914400" rtl="0" eaLnBrk="0" fontAlgn="base" latinLnBrk="0" hangingPunct="0">
              <a:lnSpc>
                <a:spcPct val="100000"/>
              </a:lnSpc>
              <a:spcBef>
                <a:spcPct val="0"/>
              </a:spcBef>
              <a:spcAft>
                <a:spcPct val="0"/>
              </a:spcAft>
              <a:buClrTx/>
              <a:buSzTx/>
              <a:buFontTx/>
              <a:buNone/>
              <a:tabLst/>
            </a:pPr>
            <a:r>
              <a:rPr lang="en-US" sz="1100" b="0" i="0" kern="1200" dirty="0">
                <a:solidFill>
                  <a:schemeClr val="tx1"/>
                </a:solidFill>
                <a:effectLst/>
                <a:latin typeface="+mn-lt"/>
                <a:ea typeface="+mn-ea"/>
                <a:cs typeface="+mn-cs"/>
              </a:rPr>
              <a:t>The </a:t>
            </a:r>
            <a:r>
              <a:rPr lang="en-US" sz="1100" b="0" i="1" kern="1200" dirty="0">
                <a:solidFill>
                  <a:schemeClr val="tx1"/>
                </a:solidFill>
                <a:effectLst/>
                <a:latin typeface="+mn-lt"/>
                <a:ea typeface="+mn-ea"/>
                <a:cs typeface="+mn-cs"/>
              </a:rPr>
              <a:t>nearest neighbor interpolation (NNI)</a:t>
            </a:r>
            <a:r>
              <a:rPr lang="en-US" sz="1100" b="0" i="0" kern="1200" dirty="0">
                <a:solidFill>
                  <a:schemeClr val="tx1"/>
                </a:solidFill>
                <a:effectLst/>
                <a:latin typeface="+mn-lt"/>
                <a:ea typeface="+mn-ea"/>
                <a:cs typeface="+mn-cs"/>
              </a:rPr>
              <a:t> is a very simple interpolation approach. Recall that interpolation seeks for a given sample of observations </a:t>
            </a:r>
            <a:r>
              <a:rPr lang="en-US" sz="1100" b="0" i="0" u="none" strike="noStrike" kern="1200" dirty="0">
                <a:solidFill>
                  <a:schemeClr val="tx1"/>
                </a:solidFill>
                <a:effectLst/>
                <a:latin typeface="+mn-lt"/>
                <a:ea typeface="+mn-ea"/>
                <a:cs typeface="+mn-cs"/>
              </a:rPr>
              <a:t>{z1,z2,...,</a:t>
            </a:r>
            <a:r>
              <a:rPr lang="en-US" sz="1100" b="0" i="0" u="none" strike="noStrike" kern="1200" dirty="0" err="1">
                <a:solidFill>
                  <a:schemeClr val="tx1"/>
                </a:solidFill>
                <a:effectLst/>
                <a:latin typeface="+mn-lt"/>
                <a:ea typeface="+mn-ea"/>
                <a:cs typeface="+mn-cs"/>
              </a:rPr>
              <a:t>zn</a:t>
            </a:r>
            <a:r>
              <a:rPr lang="en-US" sz="1100" b="0" i="0" u="none" strike="noStrike" kern="120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 at locations </a:t>
            </a:r>
            <a:r>
              <a:rPr lang="en-US" sz="1100" b="0" i="0" u="none" strike="noStrike" kern="1200" dirty="0">
                <a:solidFill>
                  <a:schemeClr val="tx1"/>
                </a:solidFill>
                <a:effectLst/>
                <a:latin typeface="+mn-lt"/>
                <a:ea typeface="+mn-ea"/>
                <a:cs typeface="+mn-cs"/>
              </a:rPr>
              <a:t>{x1,x2,...,</a:t>
            </a:r>
            <a:r>
              <a:rPr lang="en-US" sz="1100" b="0" i="0" u="none" strike="noStrike" kern="1200" dirty="0" err="1">
                <a:solidFill>
                  <a:schemeClr val="tx1"/>
                </a:solidFill>
                <a:effectLst/>
                <a:latin typeface="+mn-lt"/>
                <a:ea typeface="+mn-ea"/>
                <a:cs typeface="+mn-cs"/>
              </a:rPr>
              <a:t>xn</a:t>
            </a:r>
            <a:r>
              <a:rPr lang="en-US" sz="1100" b="0" i="0" u="none" strike="noStrike" kern="120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 to estimate the value </a:t>
            </a:r>
            <a:r>
              <a:rPr lang="en-US" sz="1100" b="0" i="0" u="none" strike="noStrike" kern="1200" dirty="0">
                <a:solidFill>
                  <a:schemeClr val="tx1"/>
                </a:solidFill>
                <a:effectLst/>
                <a:latin typeface="+mn-lt"/>
                <a:ea typeface="+mn-ea"/>
                <a:cs typeface="+mn-cs"/>
              </a:rPr>
              <a:t>z</a:t>
            </a:r>
            <a:r>
              <a:rPr lang="en-US" sz="1100" b="0" i="0" kern="1200" dirty="0">
                <a:solidFill>
                  <a:schemeClr val="tx1"/>
                </a:solidFill>
                <a:effectLst/>
                <a:latin typeface="+mn-lt"/>
                <a:ea typeface="+mn-ea"/>
                <a:cs typeface="+mn-cs"/>
              </a:rPr>
              <a:t> at some new point </a:t>
            </a:r>
            <a:r>
              <a:rPr lang="en-US" sz="1100" b="0" i="0" u="none" strike="noStrike" kern="1200" dirty="0">
                <a:solidFill>
                  <a:schemeClr val="tx1"/>
                </a:solidFill>
                <a:effectLst/>
                <a:latin typeface="+mn-lt"/>
                <a:ea typeface="+mn-ea"/>
                <a:cs typeface="+mn-cs"/>
              </a:rPr>
              <a:t>x.</a:t>
            </a:r>
            <a:endParaRPr lang="en-US" sz="11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nb-NO" sz="1100" b="0" i="1" kern="1200" dirty="0">
                <a:solidFill>
                  <a:schemeClr val="tx1"/>
                </a:solidFill>
                <a:effectLst/>
                <a:latin typeface="+mn-lt"/>
                <a:ea typeface="+mn-ea"/>
                <a:cs typeface="+mn-cs"/>
              </a:rPr>
              <a:t>Hartmann, K., </a:t>
            </a:r>
            <a:r>
              <a:rPr lang="nb-NO" sz="1100" b="0" i="1" kern="1200" dirty="0" err="1">
                <a:solidFill>
                  <a:schemeClr val="tx1"/>
                </a:solidFill>
                <a:effectLst/>
                <a:latin typeface="+mn-lt"/>
                <a:ea typeface="+mn-ea"/>
                <a:cs typeface="+mn-cs"/>
              </a:rPr>
              <a:t>Krois</a:t>
            </a:r>
            <a:r>
              <a:rPr lang="nb-NO" sz="1100" b="0" i="1" kern="1200" dirty="0">
                <a:solidFill>
                  <a:schemeClr val="tx1"/>
                </a:solidFill>
                <a:effectLst/>
                <a:latin typeface="+mn-lt"/>
                <a:ea typeface="+mn-ea"/>
                <a:cs typeface="+mn-cs"/>
              </a:rPr>
              <a:t>, J., </a:t>
            </a:r>
            <a:r>
              <a:rPr lang="nb-NO" sz="1100" b="0" i="1" kern="1200" dirty="0" err="1">
                <a:solidFill>
                  <a:schemeClr val="tx1"/>
                </a:solidFill>
                <a:effectLst/>
                <a:latin typeface="+mn-lt"/>
                <a:ea typeface="+mn-ea"/>
                <a:cs typeface="+mn-cs"/>
              </a:rPr>
              <a:t>Waske</a:t>
            </a:r>
            <a:r>
              <a:rPr lang="nb-NO" sz="1100" b="0" i="1" kern="1200" dirty="0">
                <a:solidFill>
                  <a:schemeClr val="tx1"/>
                </a:solidFill>
                <a:effectLst/>
                <a:latin typeface="+mn-lt"/>
                <a:ea typeface="+mn-ea"/>
                <a:cs typeface="+mn-cs"/>
              </a:rPr>
              <a:t>, B. (2018)</a:t>
            </a:r>
            <a:endParaRPr lang="en-US" sz="1100" b="0" i="0" u="none" strike="noStrike" kern="1200" baseline="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48</a:t>
            </a:fld>
            <a:endParaRPr lang="nb-NO"/>
          </a:p>
        </p:txBody>
      </p:sp>
      <p:sp>
        <p:nvSpPr>
          <p:cNvPr id="5" name="Date Placeholder 4">
            <a:extLst>
              <a:ext uri="{FF2B5EF4-FFF2-40B4-BE49-F238E27FC236}">
                <a16:creationId xmlns:a16="http://schemas.microsoft.com/office/drawing/2014/main" id="{C7CA2CC3-D51A-F465-9DC4-6AEB8704F283}"/>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609606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a:ln>
                  <a:noFill/>
                </a:ln>
                <a:solidFill>
                  <a:schemeClr val="tx1"/>
                </a:solidFill>
                <a:effectLst/>
              </a:rPr>
              <a:t>https://en.wikipedia.org/wiki/Delaunay_triangulation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100" b="0" i="0" u="none" strike="noStrike" cap="none" normalizeH="0" baseline="0" dirty="0">
                <a:ln>
                  <a:noFill/>
                </a:ln>
                <a:solidFill>
                  <a:schemeClr val="tx1"/>
                </a:solidFill>
                <a:effectLst/>
              </a:rPr>
              <a:t>Thiessen polygons or diagrams of </a:t>
            </a:r>
            <a:r>
              <a:rPr kumimoji="0" lang="en-US" altLang="nb-NO" sz="1100" b="0" i="0" u="none" strike="noStrike" cap="none" normalizeH="0" baseline="0" dirty="0" err="1">
                <a:ln>
                  <a:noFill/>
                </a:ln>
                <a:solidFill>
                  <a:schemeClr val="tx1"/>
                </a:solidFill>
                <a:effectLst/>
              </a:rPr>
              <a:t>Voronoi</a:t>
            </a:r>
            <a:r>
              <a:rPr kumimoji="0" lang="en-US" altLang="nb-NO" sz="11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100" b="0" i="0" u="none" strike="noStrike" cap="none" normalizeH="0" baseline="0" dirty="0">
                <a:ln>
                  <a:noFill/>
                </a:ln>
                <a:solidFill>
                  <a:schemeClr val="tx1"/>
                </a:solidFill>
                <a:effectLst/>
              </a:rPr>
              <a:t>Polygons with variable number of lines that enclose all the points placed at the minimum distance from the center of the polygon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nb-N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100" b="0" i="0" u="none" strike="noStrike" cap="none" normalizeH="0" baseline="0" dirty="0">
                <a:ln>
                  <a:noFill/>
                </a:ln>
                <a:solidFill>
                  <a:schemeClr val="tx1"/>
                </a:solidFill>
                <a:effectLst/>
              </a:rPr>
              <a:t>The lines joining the data points show the </a:t>
            </a:r>
            <a:r>
              <a:rPr kumimoji="0" lang="en-US" altLang="nb-NO" sz="1100" b="1" i="0" u="none" strike="noStrike" cap="none" normalizeH="0" baseline="0" dirty="0">
                <a:ln>
                  <a:noFill/>
                </a:ln>
                <a:solidFill>
                  <a:schemeClr val="tx1"/>
                </a:solidFill>
                <a:effectLst/>
              </a:rPr>
              <a:t>Delaunay triangulation</a:t>
            </a:r>
            <a:r>
              <a:rPr kumimoji="0" lang="en-US" altLang="nb-NO" sz="1100" b="0" i="0" u="none" strike="noStrike" cap="none" normalizeH="0" baseline="0" dirty="0">
                <a:ln>
                  <a:noFill/>
                </a:ln>
                <a:solidFill>
                  <a:schemeClr val="tx1"/>
                </a:solidFill>
                <a:effectLst/>
              </a:rPr>
              <a:t>, which is the same topology as a </a:t>
            </a:r>
            <a:r>
              <a:rPr kumimoji="0" lang="en-US" altLang="nb-NO" sz="1100" b="1" i="0" u="none" strike="noStrike" cap="none" normalizeH="0" baseline="0" dirty="0">
                <a:ln>
                  <a:noFill/>
                </a:ln>
                <a:solidFill>
                  <a:schemeClr val="tx1"/>
                </a:solidFill>
                <a:effectLst/>
              </a:rPr>
              <a:t>TIN</a:t>
            </a:r>
            <a:r>
              <a:rPr kumimoji="0" lang="en-US" altLang="nb-NO" sz="1100" b="0" i="0" u="none" strike="noStrike" cap="none" normalizeH="0" baseline="0" dirty="0">
                <a:ln>
                  <a:noFill/>
                </a:ln>
                <a:solidFill>
                  <a:schemeClr val="tx1"/>
                </a:solidFill>
                <a:effectLst/>
              </a:rPr>
              <a:t>.</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49</a:t>
            </a:fld>
            <a:endParaRPr lang="nb-NO"/>
          </a:p>
        </p:txBody>
      </p:sp>
      <p:sp>
        <p:nvSpPr>
          <p:cNvPr id="5" name="Date Placeholder 4">
            <a:extLst>
              <a:ext uri="{FF2B5EF4-FFF2-40B4-BE49-F238E27FC236}">
                <a16:creationId xmlns:a16="http://schemas.microsoft.com/office/drawing/2014/main" id="{21F177A2-2880-0D27-EF43-D39D7B6A780A}"/>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425431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50</a:t>
            </a:fld>
            <a:endParaRPr lang="nb-NO"/>
          </a:p>
        </p:txBody>
      </p:sp>
      <p:sp>
        <p:nvSpPr>
          <p:cNvPr id="5" name="Date Placeholder 4">
            <a:extLst>
              <a:ext uri="{FF2B5EF4-FFF2-40B4-BE49-F238E27FC236}">
                <a16:creationId xmlns:a16="http://schemas.microsoft.com/office/drawing/2014/main" id="{1BFDE581-1E5D-349A-4B02-1381D6659D5C}"/>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412037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https://www.geo.fu-berlin.de/en/v/soga/Geodata-analysis/geostatistics/Nearest-neighbor/index.html</a:t>
            </a:r>
          </a:p>
          <a:p>
            <a:pPr marL="0" marR="0" lvl="0" indent="0" algn="l" defTabSz="914400" rtl="0" eaLnBrk="0" fontAlgn="base" latinLnBrk="0" hangingPunct="0">
              <a:lnSpc>
                <a:spcPct val="100000"/>
              </a:lnSpc>
              <a:spcBef>
                <a:spcPct val="0"/>
              </a:spcBef>
              <a:spcAft>
                <a:spcPct val="0"/>
              </a:spcAft>
              <a:buClrTx/>
              <a:buSzTx/>
              <a:buFontTx/>
              <a:buNone/>
              <a:tabLst/>
            </a:pPr>
            <a:r>
              <a:rPr lang="en-US" sz="1200" b="1" i="0" kern="1200" dirty="0">
                <a:solidFill>
                  <a:schemeClr val="tx1"/>
                </a:solidFill>
                <a:effectLst/>
                <a:latin typeface="+mn-lt"/>
                <a:ea typeface="+mn-ea"/>
                <a:cs typeface="+mn-cs"/>
              </a:rPr>
              <a:t>Let us compute the </a:t>
            </a:r>
            <a:r>
              <a:rPr lang="en-US" sz="1200" b="1" i="1" kern="1200" dirty="0" err="1">
                <a:solidFill>
                  <a:schemeClr val="tx1"/>
                </a:solidFill>
                <a:effectLst/>
                <a:latin typeface="+mn-lt"/>
                <a:ea typeface="+mn-ea"/>
                <a:cs typeface="+mn-cs"/>
              </a:rPr>
              <a:t>Voronoi</a:t>
            </a:r>
            <a:r>
              <a:rPr lang="en-US" sz="1200" b="1" i="1" kern="1200" dirty="0">
                <a:solidFill>
                  <a:schemeClr val="tx1"/>
                </a:solidFill>
                <a:effectLst/>
                <a:latin typeface="+mn-lt"/>
                <a:ea typeface="+mn-ea"/>
                <a:cs typeface="+mn-cs"/>
              </a:rPr>
              <a:t> polygons</a:t>
            </a:r>
            <a:r>
              <a:rPr lang="en-US" sz="1200" b="1" i="0" kern="1200" dirty="0">
                <a:solidFill>
                  <a:schemeClr val="tx1"/>
                </a:solidFill>
                <a:effectLst/>
                <a:latin typeface="+mn-lt"/>
                <a:ea typeface="+mn-ea"/>
                <a:cs typeface="+mn-cs"/>
              </a:rPr>
              <a:t> for the weather station data set</a:t>
            </a:r>
            <a:r>
              <a:rPr lang="en-US" sz="1200" b="1" i="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in particular for the mean annual temperature and the mean annual rainfall in East Germany</a:t>
            </a:r>
            <a:r>
              <a:rPr lang="en-US" sz="1200" b="0" i="0" kern="120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Looking at the plots it becomes obvious that a problematic aspect of this approach is that the </a:t>
            </a:r>
            <a:r>
              <a:rPr lang="en-US" sz="1200" b="1" i="0" kern="1200" dirty="0">
                <a:solidFill>
                  <a:schemeClr val="tx1"/>
                </a:solidFill>
                <a:effectLst/>
                <a:latin typeface="+mn-lt"/>
                <a:ea typeface="+mn-ea"/>
                <a:cs typeface="+mn-cs"/>
              </a:rPr>
              <a:t>interpolated surfaces are discontinuous, and these discontinuities are an artifact </a:t>
            </a:r>
            <a:r>
              <a:rPr lang="en-US" sz="1200" b="0" i="0" kern="1200" dirty="0">
                <a:solidFill>
                  <a:schemeClr val="tx1"/>
                </a:solidFill>
                <a:effectLst/>
                <a:latin typeface="+mn-lt"/>
                <a:ea typeface="+mn-ea"/>
                <a:cs typeface="+mn-cs"/>
              </a:rPr>
              <a:t>of the locations of the samples.</a:t>
            </a: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One problem with this approach is that the surface values change abruptly across the tessellated boundaries. </a:t>
            </a:r>
            <a:r>
              <a:rPr lang="en-US" sz="1200" b="1" i="0" kern="1200" dirty="0">
                <a:solidFill>
                  <a:schemeClr val="tx1"/>
                </a:solidFill>
                <a:effectLst/>
                <a:latin typeface="+mn-lt"/>
                <a:ea typeface="+mn-ea"/>
                <a:cs typeface="+mn-cs"/>
              </a:rPr>
              <a:t>This is not representative of most surfaces in nature</a:t>
            </a:r>
            <a:r>
              <a:rPr lang="en-US" sz="1200" b="0" i="0" kern="1200" dirty="0">
                <a:solidFill>
                  <a:schemeClr val="tx1"/>
                </a:solidFill>
                <a:effectLst/>
                <a:latin typeface="+mn-lt"/>
                <a:ea typeface="+mn-ea"/>
                <a:cs typeface="+mn-cs"/>
              </a:rPr>
              <a:t>.</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51</a:t>
            </a:fld>
            <a:endParaRPr lang="nb-NO"/>
          </a:p>
        </p:txBody>
      </p:sp>
      <p:sp>
        <p:nvSpPr>
          <p:cNvPr id="5" name="Date Placeholder 4">
            <a:extLst>
              <a:ext uri="{FF2B5EF4-FFF2-40B4-BE49-F238E27FC236}">
                <a16:creationId xmlns:a16="http://schemas.microsoft.com/office/drawing/2014/main" id="{9D7DBB08-1202-F757-4569-6C06CB19A7DF}"/>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352772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52</a:t>
            </a:fld>
            <a:endParaRPr lang="nb-NO"/>
          </a:p>
        </p:txBody>
      </p:sp>
      <p:sp>
        <p:nvSpPr>
          <p:cNvPr id="5" name="Date Placeholder 4">
            <a:extLst>
              <a:ext uri="{FF2B5EF4-FFF2-40B4-BE49-F238E27FC236}">
                <a16:creationId xmlns:a16="http://schemas.microsoft.com/office/drawing/2014/main" id="{12A76C9E-132D-75B6-2689-7BCF87DAC3FE}"/>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7935375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http://www.integrated-assessment.eu/eu/guidebook/spatial_interpolation_and_extrapolation_methods.html#:~:text=The%20nearest%20neighbour%20method%20uses,relative%20to%20all%20other%20points.</a:t>
            </a:r>
            <a:endParaRPr lang="en-US" sz="1200" b="1"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1" i="0" kern="1200" dirty="0">
                <a:solidFill>
                  <a:schemeClr val="tx1"/>
                </a:solidFill>
                <a:effectLst/>
                <a:latin typeface="+mn-lt"/>
                <a:ea typeface="+mn-ea"/>
                <a:cs typeface="+mn-cs"/>
              </a:rPr>
              <a:t>Inverse distance weighting (IDW) </a:t>
            </a:r>
            <a:r>
              <a:rPr lang="en-US" sz="1200" b="0" i="0" kern="1200" dirty="0">
                <a:solidFill>
                  <a:schemeClr val="tx1"/>
                </a:solidFill>
                <a:effectLst/>
                <a:latin typeface="+mn-lt"/>
                <a:ea typeface="+mn-ea"/>
                <a:cs typeface="+mn-cs"/>
              </a:rPr>
              <a:t>combines the notion of proximity with that of gradual change of the trend surface.  </a:t>
            </a:r>
          </a:p>
          <a:p>
            <a:pPr marL="0" marR="0" lvl="0" indent="0" algn="l" defTabSz="914400" rtl="0" eaLnBrk="0" fontAlgn="base" latinLnBrk="0" hangingPunct="0">
              <a:lnSpc>
                <a:spcPct val="100000"/>
              </a:lnSpc>
              <a:spcBef>
                <a:spcPct val="0"/>
              </a:spcBef>
              <a:spcAft>
                <a:spcPct val="0"/>
              </a:spcAft>
              <a:buClrTx/>
              <a:buSzTx/>
              <a:buFontTx/>
              <a:buNone/>
              <a:tabLst/>
            </a:pPr>
            <a:r>
              <a:rPr lang="en-US" sz="1200" b="1" i="0" kern="1200" dirty="0">
                <a:solidFill>
                  <a:schemeClr val="tx1"/>
                </a:solidFill>
                <a:effectLst/>
                <a:latin typeface="+mn-lt"/>
                <a:ea typeface="+mn-ea"/>
                <a:cs typeface="+mn-cs"/>
              </a:rPr>
              <a:t>IDW relies on the assumption that the value at an unsampled location is a distance-weighted average of the values from surrounding data points</a:t>
            </a:r>
            <a:r>
              <a:rPr lang="en-US" sz="1200" b="0" i="0" kern="1200" dirty="0">
                <a:solidFill>
                  <a:schemeClr val="tx1"/>
                </a:solidFill>
                <a:effectLst/>
                <a:latin typeface="+mn-lt"/>
                <a:ea typeface="+mn-ea"/>
                <a:cs typeface="+mn-cs"/>
              </a:rPr>
              <a:t>, within a specified window. </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The points closest to the prediction location are assumed </a:t>
            </a:r>
            <a:r>
              <a:rPr lang="en-US" sz="1100" b="1" i="0" kern="1200" dirty="0">
                <a:solidFill>
                  <a:schemeClr val="tx1"/>
                </a:solidFill>
                <a:effectLst/>
                <a:latin typeface="+mn-lt"/>
                <a:ea typeface="+mn-ea"/>
                <a:cs typeface="+mn-cs"/>
              </a:rPr>
              <a:t>to have greater influence </a:t>
            </a:r>
            <a:r>
              <a:rPr lang="en-US" sz="1100" b="0" i="0" kern="1200" dirty="0">
                <a:solidFill>
                  <a:schemeClr val="tx1"/>
                </a:solidFill>
                <a:effectLst/>
                <a:latin typeface="+mn-lt"/>
                <a:ea typeface="+mn-ea"/>
                <a:cs typeface="+mn-cs"/>
              </a:rPr>
              <a:t>on the predicted value </a:t>
            </a:r>
            <a:r>
              <a:rPr lang="en-US" sz="1100" b="1" i="0" kern="1200" dirty="0">
                <a:solidFill>
                  <a:schemeClr val="tx1"/>
                </a:solidFill>
                <a:effectLst/>
                <a:latin typeface="+mn-lt"/>
                <a:ea typeface="+mn-ea"/>
                <a:cs typeface="+mn-cs"/>
              </a:rPr>
              <a:t>than those further away</a:t>
            </a:r>
            <a:r>
              <a:rPr lang="en-US" sz="1100" b="0" i="0" kern="1200" dirty="0">
                <a:solidFill>
                  <a:schemeClr val="tx1"/>
                </a:solidFill>
                <a:effectLst/>
                <a:latin typeface="+mn-lt"/>
                <a:ea typeface="+mn-ea"/>
                <a:cs typeface="+mn-cs"/>
              </a:rPr>
              <a:t>, such that the </a:t>
            </a:r>
            <a:r>
              <a:rPr lang="en-US" sz="1100" b="1" i="0" kern="1200" dirty="0">
                <a:solidFill>
                  <a:schemeClr val="tx1"/>
                </a:solidFill>
                <a:effectLst/>
                <a:latin typeface="+mn-lt"/>
                <a:ea typeface="+mn-ea"/>
                <a:cs typeface="+mn-cs"/>
              </a:rPr>
              <a:t>weight attached to each point is an inverse function of its distance from the target location</a:t>
            </a:r>
            <a:r>
              <a:rPr lang="en-US" sz="1100" b="0" i="0" kern="1200" dirty="0">
                <a:solidFill>
                  <a:schemeClr val="tx1"/>
                </a:solidFill>
                <a:effectLst/>
                <a:latin typeface="+mn-lt"/>
                <a:ea typeface="+mn-ea"/>
                <a:cs typeface="+mn-cs"/>
              </a:rPr>
              <a:t>.</a:t>
            </a:r>
            <a:endParaRPr kumimoji="0" lang="nb-NO" altLang="nb-NO"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The parameter b is the </a:t>
            </a:r>
            <a:r>
              <a:rPr lang="en-US" sz="1100" b="1" i="0" kern="1200" dirty="0">
                <a:solidFill>
                  <a:schemeClr val="tx1"/>
                </a:solidFill>
                <a:effectLst/>
                <a:latin typeface="+mn-lt"/>
                <a:ea typeface="+mn-ea"/>
                <a:cs typeface="+mn-cs"/>
              </a:rPr>
              <a:t>weight parameter </a:t>
            </a:r>
            <a:r>
              <a:rPr lang="en-US" sz="1100" b="0" i="0" kern="1200" dirty="0">
                <a:solidFill>
                  <a:schemeClr val="tx1"/>
                </a:solidFill>
                <a:effectLst/>
                <a:latin typeface="+mn-lt"/>
                <a:ea typeface="+mn-ea"/>
                <a:cs typeface="+mn-cs"/>
              </a:rPr>
              <a:t>that </a:t>
            </a:r>
            <a:r>
              <a:rPr lang="en-US" sz="1100" b="1" i="0" kern="1200" dirty="0">
                <a:solidFill>
                  <a:schemeClr val="tx1"/>
                </a:solidFill>
                <a:effectLst/>
                <a:latin typeface="+mn-lt"/>
                <a:ea typeface="+mn-ea"/>
                <a:cs typeface="+mn-cs"/>
              </a:rPr>
              <a:t>is applied as an exponent to the distance </a:t>
            </a:r>
            <a:r>
              <a:rPr lang="en-US" sz="1100" b="0" i="0" kern="1200" dirty="0">
                <a:solidFill>
                  <a:schemeClr val="tx1"/>
                </a:solidFill>
                <a:effectLst/>
                <a:latin typeface="+mn-lt"/>
                <a:ea typeface="+mn-ea"/>
                <a:cs typeface="+mn-cs"/>
              </a:rPr>
              <a:t>thus amplifying the irrelevance of a point at location </a:t>
            </a:r>
            <a:r>
              <a:rPr lang="en-US" sz="1100" b="0" i="0" kern="1200" dirty="0" err="1">
                <a:solidFill>
                  <a:schemeClr val="tx1"/>
                </a:solidFill>
                <a:effectLst/>
                <a:latin typeface="+mn-lt"/>
                <a:ea typeface="+mn-ea"/>
                <a:cs typeface="+mn-cs"/>
              </a:rPr>
              <a:t>i</a:t>
            </a:r>
            <a:r>
              <a:rPr lang="en-US" sz="1100" b="0" i="0" kern="1200" dirty="0">
                <a:solidFill>
                  <a:schemeClr val="tx1"/>
                </a:solidFill>
                <a:effectLst/>
                <a:latin typeface="+mn-lt"/>
                <a:ea typeface="+mn-ea"/>
                <a:cs typeface="+mn-cs"/>
              </a:rPr>
              <a:t> as distance to j increases.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53</a:t>
            </a:fld>
            <a:endParaRPr lang="nb-NO"/>
          </a:p>
        </p:txBody>
      </p:sp>
      <p:sp>
        <p:nvSpPr>
          <p:cNvPr id="5" name="Date Placeholder 4">
            <a:extLst>
              <a:ext uri="{FF2B5EF4-FFF2-40B4-BE49-F238E27FC236}">
                <a16:creationId xmlns:a16="http://schemas.microsoft.com/office/drawing/2014/main" id="{9E1B0611-C65E-382B-F944-9257840F5F9E}"/>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216977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Tx/>
              <a:buChar char="-"/>
              <a:tabLst/>
              <a:defRPr/>
            </a:pPr>
            <a:r>
              <a:rPr lang="nb-NO" altLang="nb-NO" sz="1100" dirty="0" err="1">
                <a:solidFill>
                  <a:srgbClr val="000000"/>
                </a:solidFill>
              </a:rPr>
              <a:t>what</a:t>
            </a:r>
            <a:r>
              <a:rPr lang="nb-NO" altLang="nb-NO" sz="1100" dirty="0">
                <a:solidFill>
                  <a:srgbClr val="000000"/>
                </a:solidFill>
              </a:rPr>
              <a:t> do </a:t>
            </a:r>
            <a:r>
              <a:rPr lang="nb-NO" altLang="nb-NO" sz="1100" dirty="0" err="1">
                <a:solidFill>
                  <a:srgbClr val="000000"/>
                </a:solidFill>
              </a:rPr>
              <a:t>you</a:t>
            </a:r>
            <a:r>
              <a:rPr lang="nb-NO" altLang="nb-NO" sz="1100" dirty="0">
                <a:solidFill>
                  <a:srgbClr val="000000"/>
                </a:solidFill>
              </a:rPr>
              <a:t> </a:t>
            </a:r>
            <a:r>
              <a:rPr lang="nb-NO" altLang="nb-NO" sz="1100" dirty="0" err="1">
                <a:solidFill>
                  <a:srgbClr val="000000"/>
                </a:solidFill>
              </a:rPr>
              <a:t>know</a:t>
            </a:r>
            <a:r>
              <a:rPr lang="nb-NO" altLang="nb-NO" sz="1100" dirty="0">
                <a:solidFill>
                  <a:srgbClr val="000000"/>
                </a:solidFill>
              </a:rPr>
              <a:t> </a:t>
            </a:r>
            <a:r>
              <a:rPr lang="nb-NO" altLang="nb-NO" sz="1100" dirty="0" err="1">
                <a:solidFill>
                  <a:srgbClr val="000000"/>
                </a:solidFill>
              </a:rPr>
              <a:t>about</a:t>
            </a:r>
            <a:r>
              <a:rPr lang="nb-NO" altLang="nb-NO" sz="1100" dirty="0">
                <a:solidFill>
                  <a:srgbClr val="000000"/>
                </a:solidFill>
              </a:rPr>
              <a:t> </a:t>
            </a:r>
            <a:r>
              <a:rPr lang="nb-NO" altLang="nb-NO" sz="1100" dirty="0" err="1">
                <a:solidFill>
                  <a:srgbClr val="000000"/>
                </a:solidFill>
              </a:rPr>
              <a:t>that</a:t>
            </a:r>
            <a:r>
              <a:rPr lang="nb-NO" altLang="nb-NO" sz="1100" dirty="0">
                <a:solidFill>
                  <a:srgbClr val="000000"/>
                </a:solidFill>
              </a:rPr>
              <a:t>? </a:t>
            </a:r>
            <a:r>
              <a:rPr lang="nb-NO" altLang="nb-NO" sz="1100" dirty="0" err="1">
                <a:solidFill>
                  <a:srgbClr val="000000"/>
                </a:solidFill>
              </a:rPr>
              <a:t>What</a:t>
            </a:r>
            <a:r>
              <a:rPr lang="nb-NO" altLang="nb-NO" sz="1100" dirty="0">
                <a:solidFill>
                  <a:srgbClr val="000000"/>
                </a:solidFill>
              </a:rPr>
              <a:t> is </a:t>
            </a:r>
            <a:r>
              <a:rPr lang="nb-NO" altLang="nb-NO" sz="1100" dirty="0" err="1">
                <a:solidFill>
                  <a:srgbClr val="000000"/>
                </a:solidFill>
              </a:rPr>
              <a:t>the</a:t>
            </a:r>
            <a:r>
              <a:rPr lang="nb-NO" altLang="nb-NO" sz="1100" dirty="0">
                <a:solidFill>
                  <a:srgbClr val="000000"/>
                </a:solidFill>
              </a:rPr>
              <a:t> </a:t>
            </a:r>
            <a:r>
              <a:rPr lang="nb-NO" altLang="nb-NO" sz="1100" dirty="0" err="1">
                <a:solidFill>
                  <a:srgbClr val="000000"/>
                </a:solidFill>
              </a:rPr>
              <a:t>basic</a:t>
            </a:r>
            <a:r>
              <a:rPr lang="nb-NO" altLang="nb-NO" sz="1100" dirty="0">
                <a:solidFill>
                  <a:srgbClr val="000000"/>
                </a:solidFill>
              </a:rPr>
              <a:t> </a:t>
            </a:r>
            <a:r>
              <a:rPr lang="nb-NO" altLang="nb-NO" sz="1100" dirty="0" err="1">
                <a:solidFill>
                  <a:srgbClr val="000000"/>
                </a:solidFill>
              </a:rPr>
              <a:t>concept</a:t>
            </a:r>
            <a:r>
              <a:rPr lang="nb-NO" altLang="nb-NO" sz="1100" dirty="0">
                <a:solidFill>
                  <a:srgbClr val="000000"/>
                </a:solidFill>
              </a:rPr>
              <a:t> </a:t>
            </a:r>
            <a:r>
              <a:rPr lang="nb-NO" altLang="nb-NO" sz="1100" dirty="0" err="1">
                <a:solidFill>
                  <a:srgbClr val="000000"/>
                </a:solidFill>
              </a:rPr>
              <a:t>of</a:t>
            </a:r>
            <a:r>
              <a:rPr lang="nb-NO" altLang="nb-NO" sz="1100" dirty="0">
                <a:solidFill>
                  <a:srgbClr val="000000"/>
                </a:solidFill>
              </a:rPr>
              <a:t> </a:t>
            </a:r>
            <a:r>
              <a:rPr lang="nb-NO" altLang="nb-NO" sz="1100" dirty="0" err="1">
                <a:solidFill>
                  <a:srgbClr val="000000"/>
                </a:solidFill>
              </a:rPr>
              <a:t>this</a:t>
            </a:r>
            <a:r>
              <a:rPr lang="nb-NO" altLang="nb-NO" sz="1100" dirty="0">
                <a:solidFill>
                  <a:srgbClr val="000000"/>
                </a:solidFill>
              </a:rPr>
              <a:t> </a:t>
            </a:r>
            <a:r>
              <a:rPr lang="nb-NO" altLang="nb-NO" sz="1100" dirty="0" err="1">
                <a:solidFill>
                  <a:srgbClr val="000000"/>
                </a:solidFill>
              </a:rPr>
              <a:t>interpolation</a:t>
            </a:r>
            <a:r>
              <a:rPr lang="nb-NO" altLang="nb-NO" sz="1100" dirty="0">
                <a:solidFill>
                  <a:srgbClr val="000000"/>
                </a:solidFill>
              </a:rPr>
              <a:t> </a:t>
            </a:r>
            <a:r>
              <a:rPr lang="nb-NO" altLang="nb-NO" sz="1100" dirty="0" err="1">
                <a:solidFill>
                  <a:srgbClr val="000000"/>
                </a:solidFill>
              </a:rPr>
              <a:t>procedure</a:t>
            </a:r>
            <a:r>
              <a:rPr lang="nb-NO" altLang="nb-NO" sz="1100" dirty="0">
                <a:solidFill>
                  <a:srgbClr val="000000"/>
                </a:solidFill>
              </a:rPr>
              <a:t>?</a:t>
            </a:r>
          </a:p>
          <a:p>
            <a:pPr marL="171450" marR="0" lvl="0" indent="-171450" algn="l" defTabSz="914400" rtl="0" eaLnBrk="0" fontAlgn="base" latinLnBrk="0" hangingPunct="0">
              <a:lnSpc>
                <a:spcPct val="100000"/>
              </a:lnSpc>
              <a:spcBef>
                <a:spcPct val="0"/>
              </a:spcBef>
              <a:spcAft>
                <a:spcPct val="0"/>
              </a:spcAft>
              <a:buClrTx/>
              <a:buSzTx/>
              <a:buFontTx/>
              <a:buChar char="-"/>
              <a:tabLst/>
              <a:defRPr/>
            </a:pPr>
            <a:endParaRPr lang="nb-NO" altLang="nb-NO" sz="110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The points closest to the prediction location are assumed to have greater influence on the predicted value than those further away, such that the weight attached to each point is an inverse function of its distance from the target location.</a:t>
            </a:r>
            <a:endParaRPr kumimoji="0" lang="nb-NO" altLang="nb-NO"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The parameter b is the </a:t>
            </a:r>
            <a:r>
              <a:rPr lang="en-US" sz="1100" b="1" i="0" kern="1200" dirty="0">
                <a:solidFill>
                  <a:schemeClr val="tx1"/>
                </a:solidFill>
                <a:effectLst/>
                <a:latin typeface="+mn-lt"/>
                <a:ea typeface="+mn-ea"/>
                <a:cs typeface="+mn-cs"/>
              </a:rPr>
              <a:t>weight parameter </a:t>
            </a:r>
            <a:r>
              <a:rPr lang="en-US" sz="1100" b="0" i="0" kern="1200" dirty="0">
                <a:solidFill>
                  <a:schemeClr val="tx1"/>
                </a:solidFill>
                <a:effectLst/>
                <a:latin typeface="+mn-lt"/>
                <a:ea typeface="+mn-ea"/>
                <a:cs typeface="+mn-cs"/>
              </a:rPr>
              <a:t>that </a:t>
            </a:r>
            <a:r>
              <a:rPr lang="en-US" sz="1100" b="1" i="0" kern="1200" dirty="0">
                <a:solidFill>
                  <a:schemeClr val="tx1"/>
                </a:solidFill>
                <a:effectLst/>
                <a:latin typeface="+mn-lt"/>
                <a:ea typeface="+mn-ea"/>
                <a:cs typeface="+mn-cs"/>
              </a:rPr>
              <a:t>is applied as an exponent to the distance </a:t>
            </a:r>
            <a:r>
              <a:rPr lang="en-US" sz="1100" b="0" i="0" kern="1200" dirty="0">
                <a:solidFill>
                  <a:schemeClr val="tx1"/>
                </a:solidFill>
                <a:effectLst/>
                <a:latin typeface="+mn-lt"/>
                <a:ea typeface="+mn-ea"/>
                <a:cs typeface="+mn-cs"/>
              </a:rPr>
              <a:t>thus amplifying the irrelevance of a point at location </a:t>
            </a:r>
            <a:r>
              <a:rPr lang="en-US" sz="1100" b="0" i="0" kern="1200" dirty="0" err="1">
                <a:solidFill>
                  <a:schemeClr val="tx1"/>
                </a:solidFill>
                <a:effectLst/>
                <a:latin typeface="+mn-lt"/>
                <a:ea typeface="+mn-ea"/>
                <a:cs typeface="+mn-cs"/>
              </a:rPr>
              <a:t>i</a:t>
            </a:r>
            <a:r>
              <a:rPr lang="en-US" sz="1100" b="0" i="0" kern="1200" dirty="0">
                <a:solidFill>
                  <a:schemeClr val="tx1"/>
                </a:solidFill>
                <a:effectLst/>
                <a:latin typeface="+mn-lt"/>
                <a:ea typeface="+mn-ea"/>
                <a:cs typeface="+mn-cs"/>
              </a:rPr>
              <a:t> as distance to j increases. </a:t>
            </a:r>
          </a:p>
          <a:p>
            <a:pPr marL="0" marR="0" lvl="0" indent="0" algn="l" defTabSz="914400" rtl="0" eaLnBrk="0" fontAlgn="base" latinLnBrk="0" hangingPunct="0">
              <a:lnSpc>
                <a:spcPct val="100000"/>
              </a:lnSpc>
              <a:spcBef>
                <a:spcPct val="0"/>
              </a:spcBef>
              <a:spcAft>
                <a:spcPct val="0"/>
              </a:spcAft>
              <a:buClrTx/>
              <a:buSzTx/>
              <a:buFontTx/>
              <a:buNone/>
              <a:tabLst/>
              <a:defRPr/>
            </a:pPr>
            <a:endParaRPr lang="nb-NO" altLang="nb-NO" sz="110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nb-NO" altLang="nb-NO" sz="110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nb-NO" altLang="nb-NO" sz="1100" dirty="0">
                <a:solidFill>
                  <a:srgbClr val="000000"/>
                </a:solidFill>
              </a:rPr>
              <a:t>https://www.geo.fu-berlin.de/en/v/soga/Geodata-analysis/geostatistics/Inverse-Distance-Weighting/index.html</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In the </a:t>
            </a:r>
            <a:r>
              <a:rPr lang="en-US" sz="1200" b="0" i="1" u="none" strike="noStrike" kern="1200" dirty="0">
                <a:solidFill>
                  <a:schemeClr val="tx1"/>
                </a:solidFill>
                <a:effectLst/>
                <a:latin typeface="+mn-lt"/>
                <a:ea typeface="+mn-ea"/>
                <a:cs typeface="+mn-cs"/>
                <a:hlinkClick r:id="rId3"/>
              </a:rPr>
              <a:t>inverse distance weighting</a:t>
            </a:r>
            <a:r>
              <a:rPr lang="en-US" sz="1200" b="0" i="0" u="none" strike="noStrike" kern="1200" dirty="0">
                <a:solidFill>
                  <a:schemeClr val="tx1"/>
                </a:solidFill>
                <a:effectLst/>
                <a:latin typeface="+mn-lt"/>
                <a:ea typeface="+mn-ea"/>
                <a:cs typeface="+mn-cs"/>
                <a:hlinkClick r:id="rId3"/>
              </a:rPr>
              <a:t> (IDW)</a:t>
            </a:r>
            <a:r>
              <a:rPr lang="en-US" sz="1200" b="0" i="0" kern="1200" dirty="0">
                <a:solidFill>
                  <a:schemeClr val="tx1"/>
                </a:solidFill>
                <a:effectLst/>
                <a:latin typeface="+mn-lt"/>
                <a:ea typeface="+mn-ea"/>
                <a:cs typeface="+mn-cs"/>
              </a:rPr>
              <a:t> approach, also referred to as </a:t>
            </a:r>
            <a:r>
              <a:rPr lang="en-US" sz="1200" b="1" i="1" kern="1200" dirty="0">
                <a:solidFill>
                  <a:schemeClr val="tx1"/>
                </a:solidFill>
                <a:effectLst/>
                <a:latin typeface="+mn-lt"/>
                <a:ea typeface="+mn-ea"/>
                <a:cs typeface="+mn-cs"/>
              </a:rPr>
              <a:t>inverse distance-based weighted interpolation</a:t>
            </a:r>
            <a:r>
              <a:rPr lang="en-US" sz="1200" b="0" i="0" kern="120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the estimation of the value </a:t>
            </a:r>
            <a:r>
              <a:rPr lang="en-US" sz="1200" b="0" i="0" u="none" strike="noStrike" kern="1200" dirty="0">
                <a:solidFill>
                  <a:schemeClr val="tx1"/>
                </a:solidFill>
                <a:effectLst/>
                <a:latin typeface="+mn-lt"/>
                <a:ea typeface="+mn-ea"/>
                <a:cs typeface="+mn-cs"/>
              </a:rPr>
              <a:t>z</a:t>
            </a:r>
            <a:r>
              <a:rPr lang="en-US" sz="1200" b="0" i="0" kern="1200" dirty="0">
                <a:solidFill>
                  <a:schemeClr val="tx1"/>
                </a:solidFill>
                <a:effectLst/>
                <a:latin typeface="+mn-lt"/>
                <a:ea typeface="+mn-ea"/>
                <a:cs typeface="+mn-cs"/>
              </a:rPr>
              <a:t> at location </a:t>
            </a:r>
            <a:r>
              <a:rPr lang="en-US" sz="1200" b="0" i="0" u="none" strike="noStrike"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is a weighted mean of nearby observations.</a:t>
            </a:r>
            <a:endParaRPr lang="nb-NO" altLang="nb-NO" sz="1100"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nb-NO" altLang="nb-NO" sz="1100" dirty="0">
              <a:solidFill>
                <a:srgbClr val="000000"/>
              </a:solidFill>
            </a:endParaRPr>
          </a:p>
          <a:p>
            <a:r>
              <a:rPr lang="en-US" sz="1200" b="0" i="0" kern="1200" dirty="0">
                <a:solidFill>
                  <a:schemeClr val="tx1"/>
                </a:solidFill>
                <a:effectLst/>
                <a:latin typeface="+mn-lt"/>
                <a:ea typeface="+mn-ea"/>
                <a:cs typeface="+mn-cs"/>
              </a:rPr>
              <a:t>The IDW technique computes an average value for unsampled locations using values from nearby weighted locations.</a:t>
            </a:r>
          </a:p>
          <a:p>
            <a:r>
              <a:rPr lang="en-US" sz="1200" b="0" i="0" kern="1200" dirty="0">
                <a:solidFill>
                  <a:schemeClr val="tx1"/>
                </a:solidFill>
                <a:effectLst/>
                <a:latin typeface="+mn-lt"/>
                <a:ea typeface="+mn-ea"/>
                <a:cs typeface="+mn-cs"/>
              </a:rPr>
              <a:t>The weights are proportional to the proximity of the sampled points to the unsampled location and can be specified by the IDW power coefficient. </a:t>
            </a:r>
          </a:p>
          <a:p>
            <a:r>
              <a:rPr lang="nb-NO" sz="1200" b="0" i="0" kern="1200" dirty="0">
                <a:solidFill>
                  <a:schemeClr val="tx1"/>
                </a:solidFill>
                <a:effectLst/>
                <a:latin typeface="+mn-lt"/>
                <a:ea typeface="+mn-ea"/>
                <a:cs typeface="+mn-cs"/>
              </a:rPr>
              <a:t>The inverse </a:t>
            </a:r>
            <a:r>
              <a:rPr lang="nb-NO" sz="1200" b="0" i="0" kern="1200" dirty="0" err="1">
                <a:solidFill>
                  <a:schemeClr val="tx1"/>
                </a:solidFill>
                <a:effectLst/>
                <a:latin typeface="+mn-lt"/>
                <a:ea typeface="+mn-ea"/>
                <a:cs typeface="+mn-cs"/>
              </a:rPr>
              <a:t>distance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powe</a:t>
            </a:r>
            <a:r>
              <a:rPr lang="nb-NO"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β</a:t>
            </a:r>
            <a:r>
              <a:rPr lang="en-US" sz="1200" b="0" i="0" kern="1200" dirty="0">
                <a:solidFill>
                  <a:schemeClr val="tx1"/>
                </a:solidFill>
                <a:effectLst/>
                <a:latin typeface="+mn-lt"/>
                <a:ea typeface="+mn-ea"/>
                <a:cs typeface="+mn-cs"/>
              </a:rPr>
              <a:t>, determines the degree to which the nearer point(s) are preferred over more distant points. Typically </a:t>
            </a:r>
            <a:r>
              <a:rPr lang="en-US" sz="1200" b="0" i="0" u="none" strike="noStrike" kern="1200" dirty="0">
                <a:solidFill>
                  <a:schemeClr val="tx1"/>
                </a:solidFill>
                <a:effectLst/>
                <a:latin typeface="+mn-lt"/>
                <a:ea typeface="+mn-ea"/>
                <a:cs typeface="+mn-cs"/>
              </a:rPr>
              <a:t>β=1</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rPr>
              <a:t>β=2</a:t>
            </a:r>
            <a:r>
              <a:rPr lang="en-US" sz="1200" b="0" i="0" kern="1200" dirty="0">
                <a:solidFill>
                  <a:schemeClr val="tx1"/>
                </a:solidFill>
                <a:effectLst/>
                <a:latin typeface="+mn-lt"/>
                <a:ea typeface="+mn-ea"/>
                <a:cs typeface="+mn-cs"/>
              </a:rPr>
              <a:t> corresponding to an inverse or inverse squared relationship.</a:t>
            </a:r>
          </a:p>
          <a:p>
            <a:r>
              <a:rPr lang="en-US" sz="1200" b="0" i="0" kern="1200" dirty="0">
                <a:solidFill>
                  <a:schemeClr val="tx1"/>
                </a:solidFill>
                <a:effectLst/>
                <a:latin typeface="+mn-lt"/>
                <a:ea typeface="+mn-ea"/>
                <a:cs typeface="+mn-cs"/>
              </a:rPr>
              <a:t>The number of surrounding points, </a:t>
            </a:r>
            <a:r>
              <a:rPr lang="en-US" sz="1200" b="0" i="0" u="none" strike="noStrike"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to be included decides whether a global or local weighting is applied. </a:t>
            </a:r>
          </a:p>
          <a:p>
            <a:r>
              <a:rPr lang="en-US" sz="1200" b="0" i="0" kern="1200" dirty="0">
                <a:solidFill>
                  <a:schemeClr val="tx1"/>
                </a:solidFill>
                <a:effectLst/>
                <a:latin typeface="+mn-lt"/>
                <a:ea typeface="+mn-ea"/>
                <a:cs typeface="+mn-cs"/>
              </a:rPr>
              <a:t>If the point </a:t>
            </a:r>
            <a:r>
              <a:rPr lang="en-US" sz="1200" b="0" i="0" u="none" strike="noStrike"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coincides with an observation location </a:t>
            </a:r>
            <a:r>
              <a:rPr lang="en-US" sz="1200" b="0" i="0" u="none" strike="noStrike" kern="1200" dirty="0">
                <a:solidFill>
                  <a:schemeClr val="tx1"/>
                </a:solidFill>
                <a:effectLst/>
                <a:latin typeface="+mn-lt"/>
                <a:ea typeface="+mn-ea"/>
                <a:cs typeface="+mn-cs"/>
              </a:rPr>
              <a:t>(x=xi)</a:t>
            </a:r>
            <a:r>
              <a:rPr lang="en-US" sz="1200" b="0" i="0" kern="1200" dirty="0">
                <a:solidFill>
                  <a:schemeClr val="tx1"/>
                </a:solidFill>
                <a:effectLst/>
                <a:latin typeface="+mn-lt"/>
                <a:ea typeface="+mn-ea"/>
                <a:cs typeface="+mn-cs"/>
              </a:rPr>
              <a:t>, then the observed value, </a:t>
            </a:r>
            <a:r>
              <a:rPr lang="en-US" sz="1200" b="0" i="0" u="none" strike="noStrike"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is returned to avoid infinite weights.</a:t>
            </a:r>
          </a:p>
          <a:p>
            <a:r>
              <a:rPr lang="en-US" sz="1200" b="0" i="0" kern="1200" dirty="0">
                <a:solidFill>
                  <a:schemeClr val="tx1"/>
                </a:solidFill>
                <a:effectLst/>
                <a:latin typeface="+mn-lt"/>
                <a:ea typeface="+mn-ea"/>
                <a:cs typeface="+mn-cs"/>
              </a:rPr>
              <a:t>The larger the power coefficient, the stronger the weight of nearby points as can be gleaned from the following equation that estimates the value z at an unsampled location j:</a:t>
            </a:r>
          </a:p>
          <a:p>
            <a:br>
              <a:rPr lang="en-US" sz="1200" b="0" i="0" kern="1200" dirty="0">
                <a:solidFill>
                  <a:schemeClr val="tx1"/>
                </a:solidFill>
                <a:effectLst/>
                <a:latin typeface="+mn-lt"/>
                <a:ea typeface="+mn-ea"/>
                <a:cs typeface="+mn-cs"/>
              </a:rPr>
            </a:b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54</a:t>
            </a:fld>
            <a:endParaRPr lang="nb-NO"/>
          </a:p>
        </p:txBody>
      </p:sp>
      <p:sp>
        <p:nvSpPr>
          <p:cNvPr id="5" name="Date Placeholder 4">
            <a:extLst>
              <a:ext uri="{FF2B5EF4-FFF2-40B4-BE49-F238E27FC236}">
                <a16:creationId xmlns:a16="http://schemas.microsoft.com/office/drawing/2014/main" id="{17062205-204C-2ABC-3E46-81756F3159F0}"/>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347862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Clr>
                <a:srgbClr val="1F7F79"/>
              </a:buClr>
              <a:buFont typeface="Arial" panose="020B0604020202020204" pitchFamily="34" charset="0"/>
              <a:buChar char="•"/>
            </a:pPr>
            <a:r>
              <a:rPr lang="en-US" altLang="nb-NO" sz="32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Air pollution: </a:t>
            </a:r>
            <a:r>
              <a:rPr lang="en-US" altLang="nb-NO" sz="3200" b="0"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https://www.iqair.com/norway/oslo</a:t>
            </a:r>
          </a:p>
          <a:p>
            <a:pPr marL="0" indent="0">
              <a:buClr>
                <a:srgbClr val="1F7F79"/>
              </a:buClr>
              <a:buFont typeface="Segoe UI" panose="020B0502040204020203" pitchFamily="34" charset="0"/>
              <a:buNone/>
            </a:pPr>
            <a:endParaRPr lang="en-US" altLang="nb-NO" sz="32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0" indent="0">
              <a:buClr>
                <a:srgbClr val="1F7F79"/>
              </a:buClr>
              <a:buFont typeface="Segoe UI" panose="020B0502040204020203" pitchFamily="34" charset="0"/>
              <a:buNone/>
            </a:pPr>
            <a:r>
              <a:rPr lang="en-US" altLang="nb-NO" sz="32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E</a:t>
            </a: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xamples where spatial interpolation or extrapolation may be applied include estimating</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a:t>
            </a:r>
          </a:p>
        </p:txBody>
      </p:sp>
      <p:sp>
        <p:nvSpPr>
          <p:cNvPr id="4" name="Slide Number Placeholder 3"/>
          <p:cNvSpPr>
            <a:spLocks noGrp="1"/>
          </p:cNvSpPr>
          <p:nvPr>
            <p:ph type="sldNum" sz="quarter" idx="10"/>
          </p:nvPr>
        </p:nvSpPr>
        <p:spPr/>
        <p:txBody>
          <a:bodyPr/>
          <a:lstStyle/>
          <a:p>
            <a:fld id="{EA0A4961-C86A-4DEB-87C0-D9025FEF9437}" type="slidenum">
              <a:rPr lang="nb-NO" smtClean="0"/>
              <a:t>9</a:t>
            </a:fld>
            <a:endParaRPr lang="nb-NO"/>
          </a:p>
        </p:txBody>
      </p:sp>
      <p:sp>
        <p:nvSpPr>
          <p:cNvPr id="5" name="Date Placeholder 4">
            <a:extLst>
              <a:ext uri="{FF2B5EF4-FFF2-40B4-BE49-F238E27FC236}">
                <a16:creationId xmlns:a16="http://schemas.microsoft.com/office/drawing/2014/main" id="{4D491063-6E8B-0BFD-E55C-2A6E72D5B78C}"/>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46492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Let us gain intuition on the IDW by applying it on a toy example.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Given below are five points </a:t>
            </a:r>
            <a:r>
              <a:rPr lang="en-US" sz="1200" b="0" i="0" u="none" strike="noStrike" kern="1200" dirty="0">
                <a:solidFill>
                  <a:schemeClr val="tx1"/>
                </a:solidFill>
                <a:effectLst/>
                <a:latin typeface="+mn-lt"/>
                <a:ea typeface="+mn-ea"/>
                <a:cs typeface="+mn-cs"/>
              </a:rPr>
              <a:t>z1</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z2</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z3</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z4</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z5</a:t>
            </a:r>
            <a:r>
              <a:rPr lang="en-US" sz="1200" b="0" i="0" kern="1200" dirty="0">
                <a:solidFill>
                  <a:schemeClr val="tx1"/>
                </a:solidFill>
                <a:effectLst/>
                <a:latin typeface="+mn-lt"/>
                <a:ea typeface="+mn-ea"/>
                <a:cs typeface="+mn-cs"/>
              </a:rPr>
              <a:t> and one point </a:t>
            </a:r>
            <a:r>
              <a:rPr lang="en-US" sz="1200" b="0" i="0" u="none" strike="noStrike" kern="1200" dirty="0">
                <a:solidFill>
                  <a:schemeClr val="tx1"/>
                </a:solidFill>
                <a:effectLst/>
                <a:latin typeface="+mn-lt"/>
                <a:ea typeface="+mn-ea"/>
                <a:cs typeface="+mn-cs"/>
              </a:rPr>
              <a:t>z0</a:t>
            </a:r>
            <a:r>
              <a:rPr lang="en-US" sz="1200" b="0" i="0" kern="1200" dirty="0">
                <a:solidFill>
                  <a:schemeClr val="tx1"/>
                </a:solidFill>
                <a:effectLst/>
                <a:latin typeface="+mn-lt"/>
                <a:ea typeface="+mn-ea"/>
                <a:cs typeface="+mn-cs"/>
              </a:rPr>
              <a:t>, which we want to predict, where </a:t>
            </a:r>
            <a:r>
              <a:rPr lang="en-US" sz="1200" b="0" i="0" u="none" strike="noStrike" kern="1200" dirty="0">
                <a:solidFill>
                  <a:schemeClr val="tx1"/>
                </a:solidFill>
                <a:effectLst/>
                <a:latin typeface="+mn-lt"/>
                <a:ea typeface="+mn-ea"/>
                <a:cs typeface="+mn-cs"/>
              </a:rPr>
              <a:t>z∈R2.</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The planar coordinates of each point </a:t>
            </a:r>
            <a:r>
              <a:rPr lang="en-US" sz="1200" b="0" i="0" u="none" strike="noStrike" kern="1200" dirty="0">
                <a:solidFill>
                  <a:schemeClr val="tx1"/>
                </a:solidFill>
                <a:effectLst/>
                <a:latin typeface="+mn-lt"/>
                <a:ea typeface="+mn-ea"/>
                <a:cs typeface="+mn-cs"/>
              </a:rPr>
              <a:t>z</a:t>
            </a:r>
            <a:r>
              <a:rPr lang="en-US" sz="1200" b="0" i="0" kern="1200" dirty="0">
                <a:solidFill>
                  <a:schemeClr val="tx1"/>
                </a:solidFill>
                <a:effectLst/>
                <a:latin typeface="+mn-lt"/>
                <a:ea typeface="+mn-ea"/>
                <a:cs typeface="+mn-cs"/>
              </a:rPr>
              <a:t> are given in the columns </a:t>
            </a:r>
            <a:r>
              <a:rPr lang="en-US" sz="1100" dirty="0"/>
              <a:t>x</a:t>
            </a:r>
            <a:r>
              <a:rPr lang="en-US" sz="1200" b="0" i="0" kern="1200" dirty="0">
                <a:solidFill>
                  <a:schemeClr val="tx1"/>
                </a:solidFill>
                <a:effectLst/>
                <a:latin typeface="+mn-lt"/>
                <a:ea typeface="+mn-ea"/>
                <a:cs typeface="+mn-cs"/>
              </a:rPr>
              <a:t> and </a:t>
            </a:r>
            <a:r>
              <a:rPr lang="en-US" sz="1100" dirty="0"/>
              <a:t>y</a:t>
            </a:r>
            <a:r>
              <a:rPr lang="en-US" sz="1200" b="0" i="0" kern="1200" dirty="0">
                <a:solidFill>
                  <a:schemeClr val="tx1"/>
                </a:solidFill>
                <a:effectLst/>
                <a:latin typeface="+mn-lt"/>
                <a:ea typeface="+mn-ea"/>
                <a:cs typeface="+mn-cs"/>
              </a:rPr>
              <a:t>, and the actual value associated to each point is given in column </a:t>
            </a:r>
            <a:r>
              <a:rPr lang="en-US" sz="1100" dirty="0"/>
              <a:t>z</a:t>
            </a:r>
            <a:r>
              <a:rPr lang="en-US" sz="1200" b="0" i="0" kern="1200" dirty="0">
                <a:solidFill>
                  <a:schemeClr val="tx1"/>
                </a:solidFill>
                <a:effectLst/>
                <a:latin typeface="+mn-lt"/>
                <a:ea typeface="+mn-ea"/>
                <a:cs typeface="+mn-cs"/>
              </a:rPr>
              <a:t>.</a:t>
            </a:r>
            <a:br>
              <a:rPr lang="en-US" sz="1100" dirty="0"/>
            </a:br>
            <a:br>
              <a:rPr lang="en-US" sz="1200" b="0" i="0" kern="1200" dirty="0">
                <a:solidFill>
                  <a:schemeClr val="tx1"/>
                </a:solidFill>
                <a:effectLst/>
                <a:latin typeface="+mn-lt"/>
                <a:ea typeface="+mn-ea"/>
                <a:cs typeface="+mn-cs"/>
              </a:rPr>
            </a:b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55</a:t>
            </a:fld>
            <a:endParaRPr lang="nb-NO"/>
          </a:p>
        </p:txBody>
      </p:sp>
      <p:sp>
        <p:nvSpPr>
          <p:cNvPr id="5" name="Date Placeholder 4">
            <a:extLst>
              <a:ext uri="{FF2B5EF4-FFF2-40B4-BE49-F238E27FC236}">
                <a16:creationId xmlns:a16="http://schemas.microsoft.com/office/drawing/2014/main" id="{F8921F42-7867-0D95-8C1E-E6BB2A476CB0}"/>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8413429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lang="en-US" sz="1100" dirty="0"/>
            </a:br>
            <a:br>
              <a:rPr lang="en-US" sz="1200" b="0" i="0" kern="1200" dirty="0">
                <a:solidFill>
                  <a:schemeClr val="tx1"/>
                </a:solidFill>
                <a:effectLst/>
                <a:latin typeface="+mn-lt"/>
                <a:ea typeface="+mn-ea"/>
                <a:cs typeface="+mn-cs"/>
              </a:rPr>
            </a:b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56</a:t>
            </a:fld>
            <a:endParaRPr lang="nb-NO"/>
          </a:p>
        </p:txBody>
      </p:sp>
      <p:sp>
        <p:nvSpPr>
          <p:cNvPr id="5" name="Date Placeholder 4">
            <a:extLst>
              <a:ext uri="{FF2B5EF4-FFF2-40B4-BE49-F238E27FC236}">
                <a16:creationId xmlns:a16="http://schemas.microsoft.com/office/drawing/2014/main" id="{32B4BFF1-DEE4-2280-2130-5093CAC092C5}"/>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050502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lang="en-US" sz="1200" b="0" i="0" kern="1200" dirty="0">
                <a:solidFill>
                  <a:schemeClr val="tx1"/>
                </a:solidFill>
                <a:effectLst/>
                <a:latin typeface="+mn-lt"/>
                <a:ea typeface="+mn-ea"/>
                <a:cs typeface="+mn-cs"/>
              </a:rPr>
            </a:b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57</a:t>
            </a:fld>
            <a:endParaRPr lang="nb-NO"/>
          </a:p>
        </p:txBody>
      </p:sp>
      <p:sp>
        <p:nvSpPr>
          <p:cNvPr id="5" name="Date Placeholder 4">
            <a:extLst>
              <a:ext uri="{FF2B5EF4-FFF2-40B4-BE49-F238E27FC236}">
                <a16:creationId xmlns:a16="http://schemas.microsoft.com/office/drawing/2014/main" id="{F608D870-BFCF-FEDE-C6A7-072DB1CD09A0}"/>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30626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parameter b </a:t>
            </a:r>
            <a:r>
              <a:rPr lang="en-US" sz="1200" b="0" i="0" kern="1200" dirty="0">
                <a:solidFill>
                  <a:schemeClr val="tx1"/>
                </a:solidFill>
                <a:effectLst/>
                <a:latin typeface="+mn-lt"/>
                <a:ea typeface="+mn-ea"/>
                <a:cs typeface="+mn-cs"/>
              </a:rPr>
              <a:t>is the </a:t>
            </a:r>
            <a:r>
              <a:rPr lang="en-US" sz="1200" b="1" i="0" kern="1200" dirty="0">
                <a:solidFill>
                  <a:schemeClr val="tx1"/>
                </a:solidFill>
                <a:effectLst/>
                <a:latin typeface="+mn-lt"/>
                <a:ea typeface="+mn-ea"/>
                <a:cs typeface="+mn-cs"/>
              </a:rPr>
              <a:t>weight parameter </a:t>
            </a:r>
            <a:r>
              <a:rPr lang="en-US" sz="1200" b="0" i="0" kern="1200" dirty="0">
                <a:solidFill>
                  <a:schemeClr val="tx1"/>
                </a:solidFill>
                <a:effectLst/>
                <a:latin typeface="+mn-lt"/>
                <a:ea typeface="+mn-ea"/>
                <a:cs typeface="+mn-cs"/>
              </a:rPr>
              <a:t>that is applied as an exponent to the distance thus amplifying the irrelevance of a point at location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as distance to j increases.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 </a:t>
            </a:r>
            <a:r>
              <a:rPr lang="en-US" sz="1200" b="1" i="0" kern="1200" dirty="0">
                <a:solidFill>
                  <a:schemeClr val="tx1"/>
                </a:solidFill>
                <a:effectLst/>
                <a:latin typeface="+mn-lt"/>
                <a:ea typeface="+mn-ea"/>
                <a:cs typeface="+mn-cs"/>
              </a:rPr>
              <a:t>large b </a:t>
            </a:r>
            <a:r>
              <a:rPr lang="en-US" sz="1200" b="0" i="0" kern="1200" dirty="0">
                <a:solidFill>
                  <a:schemeClr val="tx1"/>
                </a:solidFill>
                <a:effectLst/>
                <a:latin typeface="+mn-lt"/>
                <a:ea typeface="+mn-ea"/>
                <a:cs typeface="+mn-cs"/>
              </a:rPr>
              <a:t>results in nearby points wielding a much greater influence on the unsampled location than a point further away resulting in an interpolated output looking like a Thiessen interpolation. </a:t>
            </a:r>
          </a:p>
          <a:p>
            <a:r>
              <a:rPr lang="en-US" sz="1200" b="0" i="0" kern="1200" dirty="0">
                <a:solidFill>
                  <a:schemeClr val="tx1"/>
                </a:solidFill>
                <a:effectLst/>
                <a:latin typeface="+mn-lt"/>
                <a:ea typeface="+mn-ea"/>
                <a:cs typeface="+mn-cs"/>
              </a:rPr>
              <a:t>On the other hand, a </a:t>
            </a:r>
            <a:r>
              <a:rPr lang="en-US" sz="1200" b="1" i="0" kern="1200" dirty="0">
                <a:solidFill>
                  <a:schemeClr val="tx1"/>
                </a:solidFill>
                <a:effectLst/>
                <a:latin typeface="+mn-lt"/>
                <a:ea typeface="+mn-ea"/>
                <a:cs typeface="+mn-cs"/>
              </a:rPr>
              <a:t>very small value of b </a:t>
            </a:r>
            <a:r>
              <a:rPr lang="en-US" sz="1200" b="0" i="0" kern="1200" dirty="0">
                <a:solidFill>
                  <a:schemeClr val="tx1"/>
                </a:solidFill>
                <a:effectLst/>
                <a:latin typeface="+mn-lt"/>
                <a:ea typeface="+mn-ea"/>
                <a:cs typeface="+mn-cs"/>
              </a:rPr>
              <a:t>will give all points within the search radius equal weight such that all unsampled locations will represent nothing more than the mean values of all sampled points within the search radius</a:t>
            </a:r>
            <a:endParaRPr lang="nb-NO" altLang="nb-NO" sz="1100" dirty="0"/>
          </a:p>
          <a:p>
            <a:pPr marL="0" marR="0" lvl="0" indent="0" algn="l" defTabSz="914400" rtl="0" eaLnBrk="0" fontAlgn="base" latinLnBrk="0" hangingPunct="0">
              <a:lnSpc>
                <a:spcPct val="100000"/>
              </a:lnSpc>
              <a:spcBef>
                <a:spcPct val="0"/>
              </a:spcBef>
              <a:spcAft>
                <a:spcPct val="0"/>
              </a:spcAft>
              <a:buClrTx/>
              <a:buSzTx/>
              <a:buFontTx/>
              <a:buNone/>
              <a:tabLst/>
              <a:defRPr/>
            </a:pPr>
            <a:br>
              <a:rPr lang="en-US" sz="1200" b="0" i="0" kern="1200" dirty="0">
                <a:solidFill>
                  <a:schemeClr val="tx1"/>
                </a:solidFill>
                <a:effectLst/>
                <a:latin typeface="+mn-lt"/>
                <a:ea typeface="+mn-ea"/>
                <a:cs typeface="+mn-cs"/>
              </a:rPr>
            </a:b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58</a:t>
            </a:fld>
            <a:endParaRPr lang="nb-NO"/>
          </a:p>
        </p:txBody>
      </p:sp>
      <p:sp>
        <p:nvSpPr>
          <p:cNvPr id="5" name="Date Placeholder 4">
            <a:extLst>
              <a:ext uri="{FF2B5EF4-FFF2-40B4-BE49-F238E27FC236}">
                <a16:creationId xmlns:a16="http://schemas.microsoft.com/office/drawing/2014/main" id="{ED057F76-F57A-BBDD-0036-B997080941E0}"/>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778638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The illustration shows how the elevation of a given point P can be estimated by averaging the known elevations of nearby points, while taking into account their distance from point P. </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59</a:t>
            </a:fld>
            <a:endParaRPr lang="nb-NO"/>
          </a:p>
        </p:txBody>
      </p:sp>
      <p:sp>
        <p:nvSpPr>
          <p:cNvPr id="5" name="Date Placeholder 4">
            <a:extLst>
              <a:ext uri="{FF2B5EF4-FFF2-40B4-BE49-F238E27FC236}">
                <a16:creationId xmlns:a16="http://schemas.microsoft.com/office/drawing/2014/main" id="{575C2B8A-047B-5903-60BD-A86B3D089A38}"/>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6635143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u="none" strike="noStrike" kern="1200" baseline="0" dirty="0">
                <a:solidFill>
                  <a:schemeClr val="tx1"/>
                </a:solidFill>
                <a:latin typeface="+mn-lt"/>
                <a:ea typeface="+mn-ea"/>
                <a:cs typeface="+mn-cs"/>
              </a:rPr>
              <a:t>You may want to explore the effect of changing some of the parameters of the interpolation (e.g., for IDW, you could explore the effect of increasing or decreasing the minimum and maximum number of </a:t>
            </a:r>
            <a:r>
              <a:rPr lang="en-US" sz="1200" b="0" i="0" u="none" strike="noStrike" kern="1200" baseline="0" dirty="0" err="1">
                <a:solidFill>
                  <a:schemeClr val="tx1"/>
                </a:solidFill>
                <a:latin typeface="+mn-lt"/>
                <a:ea typeface="+mn-ea"/>
                <a:cs typeface="+mn-cs"/>
              </a:rPr>
              <a:t>neighbours</a:t>
            </a:r>
            <a:r>
              <a:rPr lang="en-US" sz="1200" b="0" i="0" u="none" strike="noStrike" kern="1200" baseline="0" dirty="0">
                <a:solidFill>
                  <a:schemeClr val="tx1"/>
                </a:solidFill>
                <a:latin typeface="+mn-lt"/>
                <a:ea typeface="+mn-ea"/>
                <a:cs typeface="+mn-cs"/>
              </a:rPr>
              <a:t> to include, or the value of the power term for the weighting function, e.g. 1.5, 2.5, 3,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u="none" strike="noStrike" kern="1200" baseline="0" dirty="0">
                <a:solidFill>
                  <a:schemeClr val="tx1"/>
                </a:solidFill>
                <a:latin typeface="+mn-lt"/>
                <a:ea typeface="+mn-ea"/>
                <a:cs typeface="+mn-cs"/>
              </a:rPr>
              <a:t>power = 1 would make the distance decay function is linear one. </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60</a:t>
            </a:fld>
            <a:endParaRPr lang="nb-NO"/>
          </a:p>
        </p:txBody>
      </p:sp>
      <p:sp>
        <p:nvSpPr>
          <p:cNvPr id="5" name="Date Placeholder 4">
            <a:extLst>
              <a:ext uri="{FF2B5EF4-FFF2-40B4-BE49-F238E27FC236}">
                <a16:creationId xmlns:a16="http://schemas.microsoft.com/office/drawing/2014/main" id="{3221254F-503C-E975-74A7-8898E2C30680}"/>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6183502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61</a:t>
            </a:fld>
            <a:endParaRPr lang="nb-NO"/>
          </a:p>
        </p:txBody>
      </p:sp>
      <p:sp>
        <p:nvSpPr>
          <p:cNvPr id="5" name="Date Placeholder 4">
            <a:extLst>
              <a:ext uri="{FF2B5EF4-FFF2-40B4-BE49-F238E27FC236}">
                <a16:creationId xmlns:a16="http://schemas.microsoft.com/office/drawing/2014/main" id="{9A337D46-5368-5240-AEDC-67802712E4F8}"/>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3503570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62</a:t>
            </a:fld>
            <a:endParaRPr lang="nb-NO"/>
          </a:p>
        </p:txBody>
      </p:sp>
      <p:sp>
        <p:nvSpPr>
          <p:cNvPr id="5" name="Date Placeholder 4">
            <a:extLst>
              <a:ext uri="{FF2B5EF4-FFF2-40B4-BE49-F238E27FC236}">
                <a16:creationId xmlns:a16="http://schemas.microsoft.com/office/drawing/2014/main" id="{E235180A-8A98-3F3E-D051-525DD5E1AA3D}"/>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849600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63</a:t>
            </a:fld>
            <a:endParaRPr lang="nb-NO"/>
          </a:p>
        </p:txBody>
      </p:sp>
      <p:sp>
        <p:nvSpPr>
          <p:cNvPr id="5" name="Date Placeholder 4">
            <a:extLst>
              <a:ext uri="{FF2B5EF4-FFF2-40B4-BE49-F238E27FC236}">
                <a16:creationId xmlns:a16="http://schemas.microsoft.com/office/drawing/2014/main" id="{BB1AE736-AF3A-FA1E-9187-9359EE96BA7E}"/>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2504168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64</a:t>
            </a:fld>
            <a:endParaRPr lang="nb-NO"/>
          </a:p>
        </p:txBody>
      </p:sp>
      <p:sp>
        <p:nvSpPr>
          <p:cNvPr id="5" name="Date Placeholder 4">
            <a:extLst>
              <a:ext uri="{FF2B5EF4-FFF2-40B4-BE49-F238E27FC236}">
                <a16:creationId xmlns:a16="http://schemas.microsoft.com/office/drawing/2014/main" id="{5B72E7AA-4914-DB75-E709-7F2030BDA49C}"/>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636335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10</a:t>
            </a:fld>
            <a:endParaRPr lang="nb-NO"/>
          </a:p>
        </p:txBody>
      </p:sp>
      <p:sp>
        <p:nvSpPr>
          <p:cNvPr id="5" name="Date Placeholder 4">
            <a:extLst>
              <a:ext uri="{FF2B5EF4-FFF2-40B4-BE49-F238E27FC236}">
                <a16:creationId xmlns:a16="http://schemas.microsoft.com/office/drawing/2014/main" id="{5BE1BEA4-6395-6051-0770-38F8410063B8}"/>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9260956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65</a:t>
            </a:fld>
            <a:endParaRPr lang="nb-NO"/>
          </a:p>
        </p:txBody>
      </p:sp>
      <p:sp>
        <p:nvSpPr>
          <p:cNvPr id="5" name="Date Placeholder 4">
            <a:extLst>
              <a:ext uri="{FF2B5EF4-FFF2-40B4-BE49-F238E27FC236}">
                <a16:creationId xmlns:a16="http://schemas.microsoft.com/office/drawing/2014/main" id="{FA8159CE-994A-B1B9-E8B5-CECED24CD397}"/>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4194011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66</a:t>
            </a:fld>
            <a:endParaRPr lang="nb-NO"/>
          </a:p>
        </p:txBody>
      </p:sp>
      <p:sp>
        <p:nvSpPr>
          <p:cNvPr id="5" name="Date Placeholder 4">
            <a:extLst>
              <a:ext uri="{FF2B5EF4-FFF2-40B4-BE49-F238E27FC236}">
                <a16:creationId xmlns:a16="http://schemas.microsoft.com/office/drawing/2014/main" id="{11A0322F-F3FA-2E7B-9F5B-4AA3AD040D6C}"/>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6864415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67</a:t>
            </a:fld>
            <a:endParaRPr lang="nb-NO"/>
          </a:p>
        </p:txBody>
      </p:sp>
      <p:sp>
        <p:nvSpPr>
          <p:cNvPr id="5" name="Date Placeholder 4">
            <a:extLst>
              <a:ext uri="{FF2B5EF4-FFF2-40B4-BE49-F238E27FC236}">
                <a16:creationId xmlns:a16="http://schemas.microsoft.com/office/drawing/2014/main" id="{27A77996-47E6-82F6-4F78-E7D85D29532E}"/>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9537041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68</a:t>
            </a:fld>
            <a:endParaRPr lang="nb-NO"/>
          </a:p>
        </p:txBody>
      </p:sp>
      <p:sp>
        <p:nvSpPr>
          <p:cNvPr id="5" name="Date Placeholder 4">
            <a:extLst>
              <a:ext uri="{FF2B5EF4-FFF2-40B4-BE49-F238E27FC236}">
                <a16:creationId xmlns:a16="http://schemas.microsoft.com/office/drawing/2014/main" id="{3F770E86-5EC6-69D4-ECAA-C05F2085E53A}"/>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1236497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a:ln>
                  <a:noFill/>
                </a:ln>
                <a:solidFill>
                  <a:schemeClr val="tx1"/>
                </a:solidFill>
                <a:effectLst/>
              </a:rPr>
              <a:t>https://pro.arcgis.com/en/pro-app/latest/help/analysis/geostatistical-analyst/how-radial-basis-functions-work.htm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69</a:t>
            </a:fld>
            <a:endParaRPr lang="nb-NO"/>
          </a:p>
        </p:txBody>
      </p:sp>
      <p:sp>
        <p:nvSpPr>
          <p:cNvPr id="5" name="Date Placeholder 4">
            <a:extLst>
              <a:ext uri="{FF2B5EF4-FFF2-40B4-BE49-F238E27FC236}">
                <a16:creationId xmlns:a16="http://schemas.microsoft.com/office/drawing/2014/main" id="{17877CD9-5BAC-DB4C-4AB5-FCC886131039}"/>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3429917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100" b="1" i="0" kern="1200" dirty="0">
                <a:solidFill>
                  <a:schemeClr val="tx1"/>
                </a:solidFill>
                <a:effectLst/>
                <a:latin typeface="+mn-lt"/>
                <a:ea typeface="+mn-ea"/>
                <a:cs typeface="+mn-cs"/>
              </a:rPr>
              <a:t>Splines</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are piece-wise polynomial functions that are fitted together to provide a </a:t>
            </a:r>
            <a:r>
              <a:rPr lang="en-US" sz="1100" b="1" i="0" kern="1200" dirty="0">
                <a:solidFill>
                  <a:schemeClr val="tx1"/>
                </a:solidFill>
                <a:effectLst/>
                <a:latin typeface="+mn-lt"/>
                <a:ea typeface="+mn-ea"/>
                <a:cs typeface="+mn-cs"/>
              </a:rPr>
              <a:t>complete</a:t>
            </a:r>
            <a:r>
              <a:rPr lang="en-US" sz="1100" b="0" i="0" kern="1200" dirty="0">
                <a:solidFill>
                  <a:schemeClr val="tx1"/>
                </a:solidFill>
                <a:effectLst/>
                <a:latin typeface="+mn-lt"/>
                <a:ea typeface="+mn-ea"/>
                <a:cs typeface="+mn-cs"/>
              </a:rPr>
              <a:t>, yet </a:t>
            </a:r>
            <a:r>
              <a:rPr lang="en-US" sz="1100" b="1" i="0" kern="1200" dirty="0">
                <a:solidFill>
                  <a:schemeClr val="tx1"/>
                </a:solidFill>
                <a:effectLst/>
                <a:latin typeface="+mn-lt"/>
                <a:ea typeface="+mn-ea"/>
                <a:cs typeface="+mn-cs"/>
              </a:rPr>
              <a:t>complex</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representation of the surface between the measurement points</a:t>
            </a:r>
            <a:r>
              <a:rPr lang="en-US" sz="1100" b="0" i="0" kern="120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Functions are fitted exactly to a small number of points while, at the same time, ensuring that the joins between different parts of the curve are continuous and have no disjunctions.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1" i="0" kern="1200" dirty="0">
                <a:solidFill>
                  <a:schemeClr val="tx1"/>
                </a:solidFill>
                <a:effectLst/>
                <a:latin typeface="+mn-lt"/>
                <a:ea typeface="+mn-ea"/>
                <a:cs typeface="+mn-cs"/>
              </a:rPr>
              <a:t>Splines are often useful for calculating smooth surfaces from a large number of input data points </a:t>
            </a:r>
            <a:r>
              <a:rPr lang="en-US" sz="1100" b="0" i="0" kern="1200" dirty="0">
                <a:solidFill>
                  <a:schemeClr val="tx1"/>
                </a:solidFill>
                <a:effectLst/>
                <a:latin typeface="+mn-lt"/>
                <a:ea typeface="+mn-ea"/>
                <a:cs typeface="+mn-cs"/>
              </a:rPr>
              <a:t>and often </a:t>
            </a:r>
            <a:r>
              <a:rPr lang="en-US" sz="1100" b="1" i="0" kern="1200" dirty="0">
                <a:solidFill>
                  <a:schemeClr val="tx1"/>
                </a:solidFill>
                <a:effectLst/>
                <a:latin typeface="+mn-lt"/>
                <a:ea typeface="+mn-ea"/>
                <a:cs typeface="+mn-cs"/>
              </a:rPr>
              <a:t>produce good results for gently varying surfaces such as elevation</a:t>
            </a:r>
            <a:r>
              <a:rPr lang="en-US" sz="1100" b="0" i="0" kern="1200" dirty="0">
                <a:solidFill>
                  <a:schemeClr val="tx1"/>
                </a:solidFill>
                <a:effectLst/>
                <a:latin typeface="+mn-lt"/>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Thin plate splines are a special form of spline, which have particular value in interpolation.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These, in effect, replace the exact spline surface with a locally smoothed average which passes as close as possible through the data points.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100" b="0" i="0" kern="1200" dirty="0">
                <a:solidFill>
                  <a:schemeClr val="tx1"/>
                </a:solidFill>
                <a:effectLst/>
                <a:latin typeface="+mn-lt"/>
                <a:ea typeface="+mn-ea"/>
                <a:cs typeface="+mn-cs"/>
              </a:rPr>
              <a:t>They can be used to remove artifacts (e.g. excessively high or low predicted values) resulting from natural variation and measurement error in the input data. </a:t>
            </a:r>
            <a:endParaRPr kumimoji="0" lang="nb-NO" altLang="nb-NO" sz="105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70</a:t>
            </a:fld>
            <a:endParaRPr lang="nb-NO"/>
          </a:p>
        </p:txBody>
      </p:sp>
      <p:sp>
        <p:nvSpPr>
          <p:cNvPr id="5" name="Date Placeholder 4">
            <a:extLst>
              <a:ext uri="{FF2B5EF4-FFF2-40B4-BE49-F238E27FC236}">
                <a16:creationId xmlns:a16="http://schemas.microsoft.com/office/drawing/2014/main" id="{2D33E57D-7467-96A7-78D8-143975408392}"/>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40666934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The following diagram illustrates conceptually how an RBF surface fits through a series of elevation sample values. Notice in the cross section, the surface passes through the data values.</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71</a:t>
            </a:fld>
            <a:endParaRPr lang="nb-NO"/>
          </a:p>
        </p:txBody>
      </p:sp>
      <p:sp>
        <p:nvSpPr>
          <p:cNvPr id="5" name="Date Placeholder 4">
            <a:extLst>
              <a:ext uri="{FF2B5EF4-FFF2-40B4-BE49-F238E27FC236}">
                <a16:creationId xmlns:a16="http://schemas.microsoft.com/office/drawing/2014/main" id="{66008744-7603-2610-9B25-D21C7649B44E}"/>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8865101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2000" b="1" i="0" kern="1200" dirty="0">
                <a:solidFill>
                  <a:schemeClr val="tx1"/>
                </a:solidFill>
                <a:effectLst/>
                <a:latin typeface="+mn-lt"/>
                <a:ea typeface="+mn-ea"/>
                <a:cs typeface="+mn-cs"/>
              </a:rPr>
              <a:t>QUESTION: </a:t>
            </a:r>
            <a:r>
              <a:rPr lang="en-US" sz="2000" b="0" i="0" kern="1200" dirty="0">
                <a:solidFill>
                  <a:schemeClr val="tx1"/>
                </a:solidFill>
                <a:effectLst/>
                <a:latin typeface="+mn-lt"/>
                <a:ea typeface="+mn-ea"/>
                <a:cs typeface="+mn-cs"/>
              </a:rPr>
              <a:t>Do you notice any difference between maximum and minimum values?</a:t>
            </a:r>
            <a:endParaRPr lang="en-US" sz="2000" b="1"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https://pro.arcgis.com/en/pro-app/latest/help/analysis/geostatistical-analyst/how-radial-basis-functions-work.htm</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1" i="0" kern="1200" dirty="0">
                <a:solidFill>
                  <a:schemeClr val="tx1"/>
                </a:solidFill>
                <a:effectLst/>
                <a:latin typeface="+mn-lt"/>
                <a:ea typeface="+mn-ea"/>
                <a:cs typeface="+mn-cs"/>
              </a:rPr>
              <a:t>Global and local polynomial interpolators, which are both inexact interpolators that do not require the surface to pass through the measured points. </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1" i="0" kern="1200" dirty="0">
                <a:solidFill>
                  <a:schemeClr val="tx1"/>
                </a:solidFill>
                <a:effectLst/>
                <a:latin typeface="+mn-lt"/>
                <a:ea typeface="+mn-ea"/>
                <a:cs typeface="+mn-cs"/>
              </a:rPr>
              <a:t>RBF and IDW are exact interpolators.</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Inverse Distance Weighted (IDW) </a:t>
            </a:r>
            <a:r>
              <a:rPr lang="en-US" sz="1200" b="0" i="0" kern="1200" dirty="0">
                <a:solidFill>
                  <a:schemeClr val="tx1"/>
                </a:solidFill>
                <a:effectLst/>
                <a:latin typeface="+mn-lt"/>
                <a:ea typeface="+mn-ea"/>
                <a:cs typeface="+mn-cs"/>
              </a:rPr>
              <a:t>and </a:t>
            </a:r>
            <a:r>
              <a:rPr lang="en-US" sz="1200" b="1" i="0" kern="1200" dirty="0">
                <a:solidFill>
                  <a:schemeClr val="tx1"/>
                </a:solidFill>
                <a:effectLst/>
                <a:latin typeface="+mn-lt"/>
                <a:ea typeface="+mn-ea"/>
                <a:cs typeface="+mn-cs"/>
              </a:rPr>
              <a:t>Spline</a:t>
            </a:r>
            <a:r>
              <a:rPr lang="en-US" sz="1200" b="0" i="0" kern="1200" dirty="0">
                <a:solidFill>
                  <a:schemeClr val="tx1"/>
                </a:solidFill>
                <a:effectLst/>
                <a:latin typeface="+mn-lt"/>
                <a:ea typeface="+mn-ea"/>
                <a:cs typeface="+mn-cs"/>
              </a:rPr>
              <a:t> methods are referred to as </a:t>
            </a:r>
            <a:r>
              <a:rPr lang="en-US" sz="1200" b="1" i="0" kern="1200" dirty="0">
                <a:solidFill>
                  <a:schemeClr val="tx1"/>
                </a:solidFill>
                <a:effectLst/>
                <a:latin typeface="+mn-lt"/>
                <a:ea typeface="+mn-ea"/>
                <a:cs typeface="+mn-cs"/>
              </a:rPr>
              <a:t>deterministic interpolation methods </a:t>
            </a:r>
            <a:r>
              <a:rPr lang="en-US" sz="1200" b="0" i="0" kern="1200" dirty="0">
                <a:solidFill>
                  <a:schemeClr val="tx1"/>
                </a:solidFill>
                <a:effectLst/>
                <a:latin typeface="+mn-lt"/>
                <a:ea typeface="+mn-ea"/>
                <a:cs typeface="+mn-cs"/>
              </a:rPr>
              <a:t>because they are directly based on the surrounding measured values or on specified mathematical formulas that determine the smoothness of the resulting surface.</a:t>
            </a:r>
            <a:endParaRPr kumimoji="0" lang="nb-NO" altLang="nb-N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When comparing an RBF to IDW (which is also an exact interpolator), </a:t>
            </a:r>
            <a:r>
              <a:rPr lang="en-US" sz="1200" b="1" i="0" kern="1200" dirty="0">
                <a:solidFill>
                  <a:schemeClr val="tx1"/>
                </a:solidFill>
                <a:effectLst/>
                <a:latin typeface="+mn-lt"/>
                <a:ea typeface="+mn-ea"/>
                <a:cs typeface="+mn-cs"/>
              </a:rPr>
              <a:t>IDW will never predict values above the maximum measured value or below the minimum measured value </a:t>
            </a:r>
            <a:r>
              <a:rPr lang="en-US" sz="1200" b="0" i="0" kern="1200" dirty="0">
                <a:solidFill>
                  <a:schemeClr val="tx1"/>
                </a:solidFill>
                <a:effectLst/>
                <a:latin typeface="+mn-lt"/>
                <a:ea typeface="+mn-ea"/>
                <a:cs typeface="+mn-cs"/>
              </a:rPr>
              <a:t>as you can see in the cross section of a transect of sample data below.</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However, the RBFs can predict values </a:t>
            </a:r>
            <a:r>
              <a:rPr lang="en-US" sz="1200" b="1" i="0" kern="1200" dirty="0">
                <a:solidFill>
                  <a:schemeClr val="tx1"/>
                </a:solidFill>
                <a:effectLst/>
                <a:latin typeface="+mn-lt"/>
                <a:ea typeface="+mn-ea"/>
                <a:cs typeface="+mn-cs"/>
              </a:rPr>
              <a:t>above the maximum and below the minimum measured values as in the cross section below.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72</a:t>
            </a:fld>
            <a:endParaRPr lang="nb-NO"/>
          </a:p>
        </p:txBody>
      </p:sp>
      <p:sp>
        <p:nvSpPr>
          <p:cNvPr id="5" name="Date Placeholder 4">
            <a:extLst>
              <a:ext uri="{FF2B5EF4-FFF2-40B4-BE49-F238E27FC236}">
                <a16:creationId xmlns:a16="http://schemas.microsoft.com/office/drawing/2014/main" id="{842F8223-7EB0-8AF1-9A22-1076D7A94239}"/>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3244025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73</a:t>
            </a:fld>
            <a:endParaRPr lang="nb-NO"/>
          </a:p>
        </p:txBody>
      </p:sp>
      <p:sp>
        <p:nvSpPr>
          <p:cNvPr id="5" name="Date Placeholder 4">
            <a:extLst>
              <a:ext uri="{FF2B5EF4-FFF2-40B4-BE49-F238E27FC236}">
                <a16:creationId xmlns:a16="http://schemas.microsoft.com/office/drawing/2014/main" id="{359C81F9-2464-0F29-F578-950596EDC184}"/>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6935164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1200" b="0" i="0" kern="1200" dirty="0">
                <a:solidFill>
                  <a:schemeClr val="tx1"/>
                </a:solidFill>
                <a:effectLst/>
                <a:latin typeface="+mn-lt"/>
                <a:ea typeface="+mn-ea"/>
                <a:cs typeface="+mn-cs"/>
              </a:rPr>
              <a:t>https://pro.arcgis.com/en/pro-app/latest/help/analysis/geostatistical-analyst/how-radial-basis-functions-work.htm</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Global and local polynomial interpolators, which are both inexact interpolators that do not require the surface to pass through the measured points. </a:t>
            </a: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When comparing an RBF to IDW (which is also an exact interpolator), IDW will never predict values above the maximum measured value or below the minimum measured value as you can see in the cross section of a transect of sample data below.</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74</a:t>
            </a:fld>
            <a:endParaRPr lang="nb-NO"/>
          </a:p>
        </p:txBody>
      </p:sp>
      <p:sp>
        <p:nvSpPr>
          <p:cNvPr id="5" name="Date Placeholder 4">
            <a:extLst>
              <a:ext uri="{FF2B5EF4-FFF2-40B4-BE49-F238E27FC236}">
                <a16:creationId xmlns:a16="http://schemas.microsoft.com/office/drawing/2014/main" id="{13966D16-2791-D14F-F529-8744775AAFCA}"/>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549194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Interpolation predicts values for cells in a raster from a limited number of sample data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It can be used to predict unknown values for any geographic point data: elevation, rainfall, chemical concentrations, noise levels, and so on.</a:t>
            </a:r>
            <a:endParaRPr lang="nb-NO" altLang="nb-NO" b="1" dirty="0"/>
          </a:p>
          <a:p>
            <a:r>
              <a:rPr lang="en-US" sz="1200" b="0" i="0" kern="1200" dirty="0">
                <a:solidFill>
                  <a:schemeClr val="tx1"/>
                </a:solidFill>
                <a:effectLst/>
                <a:latin typeface="+mn-lt"/>
                <a:ea typeface="+mn-ea"/>
                <a:cs typeface="+mn-cs"/>
              </a:rPr>
              <a:t>Some typical examples of applications for the interpolation tools. </a:t>
            </a:r>
          </a:p>
          <a:p>
            <a:r>
              <a:rPr lang="en-US" sz="1200" b="0" i="0" kern="1200" dirty="0">
                <a:solidFill>
                  <a:schemeClr val="tx1"/>
                </a:solidFill>
                <a:effectLst/>
                <a:latin typeface="+mn-lt"/>
                <a:ea typeface="+mn-ea"/>
                <a:cs typeface="+mn-cs"/>
              </a:rPr>
              <a:t>The accompanying </a:t>
            </a:r>
            <a:r>
              <a:rPr lang="en-US" sz="1200" b="1" i="0" kern="1200" dirty="0">
                <a:solidFill>
                  <a:srgbClr val="FF0000"/>
                </a:solidFill>
                <a:effectLst/>
                <a:latin typeface="+mn-lt"/>
                <a:ea typeface="+mn-ea"/>
                <a:cs typeface="+mn-cs"/>
              </a:rPr>
              <a:t>illustrations show the distribution and values of sample points and the raster generated from them.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input here is a point dataset of known rainfall-level values, shown by the illustration on the left. The illustration on the right shows a raster interpolated from these points. The unknown values are predicted with a mathematical formula that uses the values of nearby known points.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2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2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200" b="0" i="0" u="none" strike="noStrike" cap="none" normalizeH="0" baseline="0" dirty="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200" b="0" i="0" u="none" strike="noStrike" cap="none" normalizeH="0" baseline="0" dirty="0" err="1">
                <a:ln>
                  <a:noFill/>
                </a:ln>
                <a:solidFill>
                  <a:srgbClr val="000000"/>
                </a:solidFill>
                <a:effectLst/>
                <a:latin typeface="Verdana" panose="020B0604030504040204" pitchFamily="34" charset="0"/>
              </a:rPr>
              <a:t>Visiting</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every</a:t>
            </a:r>
            <a:r>
              <a:rPr kumimoji="0" lang="nb-NO" altLang="nb-NO" sz="1200" b="0" i="0" u="none" strike="noStrike" cap="none" normalizeH="0" baseline="0" dirty="0">
                <a:ln>
                  <a:noFill/>
                </a:ln>
                <a:solidFill>
                  <a:srgbClr val="000000"/>
                </a:solidFill>
                <a:effectLst/>
                <a:latin typeface="Verdana" panose="020B0604030504040204" pitchFamily="34" charset="0"/>
              </a:rPr>
              <a:t> location in a </a:t>
            </a:r>
            <a:r>
              <a:rPr kumimoji="0" lang="nb-NO" altLang="nb-NO" sz="1200" b="0" i="0" u="none" strike="noStrike" cap="none" normalizeH="0" baseline="0" dirty="0" err="1">
                <a:ln>
                  <a:noFill/>
                </a:ln>
                <a:solidFill>
                  <a:srgbClr val="000000"/>
                </a:solidFill>
                <a:effectLst/>
                <a:latin typeface="Verdana" panose="020B0604030504040204" pitchFamily="34" charset="0"/>
              </a:rPr>
              <a:t>study</a:t>
            </a:r>
            <a:r>
              <a:rPr kumimoji="0" lang="nb-NO" altLang="nb-NO" sz="1200" b="0" i="0" u="none" strike="noStrike" cap="none" normalizeH="0" baseline="0" dirty="0">
                <a:ln>
                  <a:noFill/>
                </a:ln>
                <a:solidFill>
                  <a:srgbClr val="000000"/>
                </a:solidFill>
                <a:effectLst/>
                <a:latin typeface="Verdana" panose="020B0604030504040204" pitchFamily="34" charset="0"/>
              </a:rPr>
              <a:t> area to </a:t>
            </a:r>
            <a:r>
              <a:rPr kumimoji="0" lang="nb-NO" altLang="nb-NO" sz="1200" b="0" i="0" u="none" strike="noStrike" cap="none" normalizeH="0" baseline="0" dirty="0" err="1">
                <a:ln>
                  <a:noFill/>
                </a:ln>
                <a:solidFill>
                  <a:srgbClr val="000000"/>
                </a:solidFill>
                <a:effectLst/>
                <a:latin typeface="Verdana" panose="020B0604030504040204" pitchFamily="34" charset="0"/>
              </a:rPr>
              <a:t>measure</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the</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height</a:t>
            </a:r>
            <a:r>
              <a:rPr kumimoji="0" lang="nb-NO" altLang="nb-NO" sz="1200" b="0" i="0" u="none" strike="noStrike" cap="none" normalizeH="0" baseline="0" dirty="0">
                <a:ln>
                  <a:noFill/>
                </a:ln>
                <a:solidFill>
                  <a:srgbClr val="000000"/>
                </a:solidFill>
                <a:effectLst/>
                <a:latin typeface="Verdana" panose="020B0604030504040204" pitchFamily="34" charset="0"/>
              </a:rPr>
              <a:t>, magnitude, or </a:t>
            </a:r>
            <a:r>
              <a:rPr kumimoji="0" lang="nb-NO" altLang="nb-NO" sz="1200" b="0" i="0" u="none" strike="noStrike" cap="none" normalizeH="0" baseline="0" dirty="0" err="1">
                <a:ln>
                  <a:noFill/>
                </a:ln>
                <a:solidFill>
                  <a:srgbClr val="000000"/>
                </a:solidFill>
                <a:effectLst/>
                <a:latin typeface="Verdana" panose="020B0604030504040204" pitchFamily="34" charset="0"/>
              </a:rPr>
              <a:t>concentration</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of</a:t>
            </a:r>
            <a:r>
              <a:rPr kumimoji="0" lang="nb-NO" altLang="nb-NO" sz="1200" b="0" i="0" u="none" strike="noStrike" cap="none" normalizeH="0" baseline="0" dirty="0">
                <a:ln>
                  <a:noFill/>
                </a:ln>
                <a:solidFill>
                  <a:srgbClr val="000000"/>
                </a:solidFill>
                <a:effectLst/>
                <a:latin typeface="Verdana" panose="020B0604030504040204" pitchFamily="34" charset="0"/>
              </a:rPr>
              <a:t> a </a:t>
            </a:r>
            <a:r>
              <a:rPr kumimoji="0" lang="nb-NO" altLang="nb-NO" sz="1200" b="0" i="0" u="none" strike="noStrike" cap="none" normalizeH="0" baseline="0" dirty="0" err="1">
                <a:ln>
                  <a:noFill/>
                </a:ln>
                <a:solidFill>
                  <a:srgbClr val="000000"/>
                </a:solidFill>
                <a:effectLst/>
                <a:latin typeface="Verdana" panose="020B0604030504040204" pitchFamily="34" charset="0"/>
              </a:rPr>
              <a:t>phenomenon</a:t>
            </a:r>
            <a:r>
              <a:rPr kumimoji="0" lang="nb-NO" altLang="nb-NO" sz="1200" b="0" i="0" u="none" strike="noStrike" cap="none" normalizeH="0" baseline="0" dirty="0">
                <a:ln>
                  <a:noFill/>
                </a:ln>
                <a:solidFill>
                  <a:srgbClr val="000000"/>
                </a:solidFill>
                <a:effectLst/>
                <a:latin typeface="Verdana" panose="020B0604030504040204" pitchFamily="34" charset="0"/>
              </a:rPr>
              <a:t> is </a:t>
            </a:r>
            <a:r>
              <a:rPr kumimoji="0" lang="nb-NO" altLang="nb-NO" sz="1200" b="0" i="0" u="none" strike="noStrike" cap="none" normalizeH="0" baseline="0" dirty="0" err="1">
                <a:ln>
                  <a:noFill/>
                </a:ln>
                <a:solidFill>
                  <a:srgbClr val="000000"/>
                </a:solidFill>
                <a:effectLst/>
                <a:latin typeface="Verdana" panose="020B0604030504040204" pitchFamily="34" charset="0"/>
              </a:rPr>
              <a:t>usually</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difficult</a:t>
            </a:r>
            <a:r>
              <a:rPr kumimoji="0" lang="nb-NO" altLang="nb-NO" sz="1200" b="0" i="0" u="none" strike="noStrike" cap="none" normalizeH="0" baseline="0" dirty="0">
                <a:ln>
                  <a:noFill/>
                </a:ln>
                <a:solidFill>
                  <a:srgbClr val="000000"/>
                </a:solidFill>
                <a:effectLst/>
                <a:latin typeface="Verdana" panose="020B0604030504040204" pitchFamily="34" charset="0"/>
              </a:rPr>
              <a:t> or </a:t>
            </a:r>
            <a:r>
              <a:rPr kumimoji="0" lang="nb-NO" altLang="nb-NO" sz="1200" b="0" i="0" u="none" strike="noStrike" cap="none" normalizeH="0" baseline="0" dirty="0" err="1">
                <a:ln>
                  <a:noFill/>
                </a:ln>
                <a:solidFill>
                  <a:srgbClr val="000000"/>
                </a:solidFill>
                <a:effectLst/>
                <a:latin typeface="Verdana" panose="020B0604030504040204" pitchFamily="34" charset="0"/>
              </a:rPr>
              <a:t>expensive</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Instead</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dispersed</a:t>
            </a:r>
            <a:r>
              <a:rPr kumimoji="0" lang="nb-NO" altLang="nb-NO" sz="1200" b="0" i="0" u="none" strike="noStrike" cap="none" normalizeH="0" baseline="0" dirty="0">
                <a:ln>
                  <a:noFill/>
                </a:ln>
                <a:solidFill>
                  <a:srgbClr val="000000"/>
                </a:solidFill>
                <a:effectLst/>
                <a:latin typeface="Verdana" panose="020B0604030504040204" pitchFamily="34" charset="0"/>
              </a:rPr>
              <a:t> sample input </a:t>
            </a:r>
            <a:r>
              <a:rPr kumimoji="0" lang="nb-NO" altLang="nb-NO" sz="1200" b="0" i="0" u="none" strike="noStrike" cap="none" normalizeH="0" baseline="0" dirty="0" err="1">
                <a:ln>
                  <a:noFill/>
                </a:ln>
                <a:solidFill>
                  <a:srgbClr val="000000"/>
                </a:solidFill>
                <a:effectLst/>
                <a:latin typeface="Verdana" panose="020B0604030504040204" pitchFamily="34" charset="0"/>
              </a:rPr>
              <a:t>point</a:t>
            </a:r>
            <a:r>
              <a:rPr kumimoji="0" lang="nb-NO" altLang="nb-NO" sz="1200" b="0" i="0" u="none" strike="noStrike" cap="none" normalizeH="0" baseline="0" dirty="0">
                <a:ln>
                  <a:noFill/>
                </a:ln>
                <a:solidFill>
                  <a:srgbClr val="000000"/>
                </a:solidFill>
                <a:effectLst/>
                <a:latin typeface="Verdana" panose="020B0604030504040204" pitchFamily="34" charset="0"/>
              </a:rPr>
              <a:t> locations </a:t>
            </a:r>
            <a:r>
              <a:rPr kumimoji="0" lang="nb-NO" altLang="nb-NO" sz="1200" b="0" i="0" u="none" strike="noStrike" cap="none" normalizeH="0" baseline="0" dirty="0" err="1">
                <a:ln>
                  <a:noFill/>
                </a:ln>
                <a:solidFill>
                  <a:srgbClr val="000000"/>
                </a:solidFill>
                <a:effectLst/>
                <a:latin typeface="Verdana" panose="020B0604030504040204" pitchFamily="34" charset="0"/>
              </a:rPr>
              <a:t>can</a:t>
            </a:r>
            <a:r>
              <a:rPr kumimoji="0" lang="nb-NO" altLang="nb-NO" sz="1200" b="0" i="0" u="none" strike="noStrike" cap="none" normalizeH="0" baseline="0" dirty="0">
                <a:ln>
                  <a:noFill/>
                </a:ln>
                <a:solidFill>
                  <a:srgbClr val="000000"/>
                </a:solidFill>
                <a:effectLst/>
                <a:latin typeface="Verdana" panose="020B0604030504040204" pitchFamily="34" charset="0"/>
              </a:rPr>
              <a:t> be </a:t>
            </a:r>
            <a:r>
              <a:rPr kumimoji="0" lang="nb-NO" altLang="nb-NO" sz="1200" b="0" i="0" u="none" strike="noStrike" cap="none" normalizeH="0" baseline="0" dirty="0" err="1">
                <a:ln>
                  <a:noFill/>
                </a:ln>
                <a:solidFill>
                  <a:srgbClr val="000000"/>
                </a:solidFill>
                <a:effectLst/>
                <a:latin typeface="Verdana" panose="020B0604030504040204" pitchFamily="34" charset="0"/>
              </a:rPr>
              <a:t>selected</a:t>
            </a:r>
            <a:r>
              <a:rPr kumimoji="0" lang="nb-NO" altLang="nb-NO" sz="1200" b="0" i="0" u="none" strike="noStrike" cap="none" normalizeH="0" baseline="0" dirty="0">
                <a:ln>
                  <a:noFill/>
                </a:ln>
                <a:solidFill>
                  <a:srgbClr val="000000"/>
                </a:solidFill>
                <a:effectLst/>
                <a:latin typeface="Verdana" panose="020B0604030504040204" pitchFamily="34" charset="0"/>
              </a:rPr>
              <a:t> and a </a:t>
            </a:r>
            <a:r>
              <a:rPr kumimoji="0" lang="nb-NO" altLang="nb-NO" sz="1200" b="0" i="0" u="none" strike="noStrike" cap="none" normalizeH="0" baseline="0" dirty="0" err="1">
                <a:ln>
                  <a:noFill/>
                </a:ln>
                <a:solidFill>
                  <a:srgbClr val="000000"/>
                </a:solidFill>
                <a:effectLst/>
                <a:latin typeface="Verdana" panose="020B0604030504040204" pitchFamily="34" charset="0"/>
              </a:rPr>
              <a:t>predicted</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value</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can</a:t>
            </a:r>
            <a:r>
              <a:rPr kumimoji="0" lang="nb-NO" altLang="nb-NO" sz="1200" b="0" i="0" u="none" strike="noStrike" cap="none" normalizeH="0" baseline="0" dirty="0">
                <a:ln>
                  <a:noFill/>
                </a:ln>
                <a:solidFill>
                  <a:srgbClr val="000000"/>
                </a:solidFill>
                <a:effectLst/>
                <a:latin typeface="Verdana" panose="020B0604030504040204" pitchFamily="34" charset="0"/>
              </a:rPr>
              <a:t> be </a:t>
            </a:r>
            <a:r>
              <a:rPr kumimoji="0" lang="nb-NO" altLang="nb-NO" sz="1200" b="0" i="0" u="none" strike="noStrike" cap="none" normalizeH="0" baseline="0" dirty="0" err="1">
                <a:ln>
                  <a:noFill/>
                </a:ln>
                <a:solidFill>
                  <a:srgbClr val="000000"/>
                </a:solidFill>
                <a:effectLst/>
                <a:latin typeface="Verdana" panose="020B0604030504040204" pitchFamily="34" charset="0"/>
              </a:rPr>
              <a:t>assigned</a:t>
            </a:r>
            <a:r>
              <a:rPr kumimoji="0" lang="nb-NO" altLang="nb-NO" sz="1200" b="0" i="0" u="none" strike="noStrike" cap="none" normalizeH="0" baseline="0" dirty="0">
                <a:ln>
                  <a:noFill/>
                </a:ln>
                <a:solidFill>
                  <a:srgbClr val="000000"/>
                </a:solidFill>
                <a:effectLst/>
                <a:latin typeface="Verdana" panose="020B0604030504040204" pitchFamily="34" charset="0"/>
              </a:rPr>
              <a:t> to all </a:t>
            </a:r>
            <a:r>
              <a:rPr kumimoji="0" lang="nb-NO" altLang="nb-NO" sz="1200" b="0" i="0" u="none" strike="noStrike" cap="none" normalizeH="0" baseline="0" dirty="0" err="1">
                <a:ln>
                  <a:noFill/>
                </a:ln>
                <a:solidFill>
                  <a:srgbClr val="000000"/>
                </a:solidFill>
                <a:effectLst/>
                <a:latin typeface="Verdana" panose="020B0604030504040204" pitchFamily="34" charset="0"/>
              </a:rPr>
              <a:t>other</a:t>
            </a:r>
            <a:r>
              <a:rPr kumimoji="0" lang="nb-NO" altLang="nb-NO" sz="1200" b="0" i="0" u="none" strike="noStrike" cap="none" normalizeH="0" baseline="0" dirty="0">
                <a:ln>
                  <a:noFill/>
                </a:ln>
                <a:solidFill>
                  <a:srgbClr val="000000"/>
                </a:solidFill>
                <a:effectLst/>
                <a:latin typeface="Verdana" panose="020B0604030504040204" pitchFamily="34" charset="0"/>
              </a:rPr>
              <a:t> locations. Input </a:t>
            </a:r>
            <a:r>
              <a:rPr kumimoji="0" lang="nb-NO" altLang="nb-NO" sz="1200" b="0" i="0" u="none" strike="noStrike" cap="none" normalizeH="0" baseline="0" dirty="0" err="1">
                <a:ln>
                  <a:noFill/>
                </a:ln>
                <a:solidFill>
                  <a:srgbClr val="000000"/>
                </a:solidFill>
                <a:effectLst/>
                <a:latin typeface="Verdana" panose="020B0604030504040204" pitchFamily="34" charset="0"/>
              </a:rPr>
              <a:t>points</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can</a:t>
            </a:r>
            <a:r>
              <a:rPr kumimoji="0" lang="nb-NO" altLang="nb-NO" sz="1200" b="0" i="0" u="none" strike="noStrike" cap="none" normalizeH="0" baseline="0" dirty="0">
                <a:ln>
                  <a:noFill/>
                </a:ln>
                <a:solidFill>
                  <a:srgbClr val="000000"/>
                </a:solidFill>
                <a:effectLst/>
                <a:latin typeface="Verdana" panose="020B0604030504040204" pitchFamily="34" charset="0"/>
              </a:rPr>
              <a:t> be </a:t>
            </a:r>
            <a:r>
              <a:rPr kumimoji="0" lang="nb-NO" altLang="nb-NO" sz="1200" b="0" i="0" u="none" strike="noStrike" cap="none" normalizeH="0" baseline="0" dirty="0" err="1">
                <a:ln>
                  <a:noFill/>
                </a:ln>
                <a:solidFill>
                  <a:srgbClr val="000000"/>
                </a:solidFill>
                <a:effectLst/>
                <a:latin typeface="Verdana" panose="020B0604030504040204" pitchFamily="34" charset="0"/>
              </a:rPr>
              <a:t>either</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randomly</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strategically</a:t>
            </a:r>
            <a:r>
              <a:rPr kumimoji="0" lang="nb-NO" altLang="nb-NO" sz="1200" b="0" i="0" u="none" strike="noStrike" cap="none" normalizeH="0" baseline="0" dirty="0">
                <a:ln>
                  <a:noFill/>
                </a:ln>
                <a:solidFill>
                  <a:srgbClr val="000000"/>
                </a:solidFill>
                <a:effectLst/>
                <a:latin typeface="Verdana" panose="020B0604030504040204" pitchFamily="34" charset="0"/>
              </a:rPr>
              <a:t>, or </a:t>
            </a:r>
            <a:r>
              <a:rPr kumimoji="0" lang="nb-NO" altLang="nb-NO" sz="1200" b="0" i="0" u="none" strike="noStrike" cap="none" normalizeH="0" baseline="0" dirty="0" err="1">
                <a:ln>
                  <a:noFill/>
                </a:ln>
                <a:solidFill>
                  <a:srgbClr val="000000"/>
                </a:solidFill>
                <a:effectLst/>
                <a:latin typeface="Verdana" panose="020B0604030504040204" pitchFamily="34" charset="0"/>
              </a:rPr>
              <a:t>regularly</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spaced</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points</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containing</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height</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concentration</a:t>
            </a:r>
            <a:r>
              <a:rPr kumimoji="0" lang="nb-NO" altLang="nb-NO" sz="1200" b="0" i="0" u="none" strike="noStrike" cap="none" normalizeH="0" baseline="0" dirty="0">
                <a:ln>
                  <a:noFill/>
                </a:ln>
                <a:solidFill>
                  <a:srgbClr val="000000"/>
                </a:solidFill>
                <a:effectLst/>
                <a:latin typeface="Verdana" panose="020B0604030504040204" pitchFamily="34" charset="0"/>
              </a:rPr>
              <a:t>, or magnitude </a:t>
            </a:r>
            <a:r>
              <a:rPr kumimoji="0" lang="nb-NO" altLang="nb-NO" sz="1200" b="0" i="0" u="none" strike="noStrike" cap="none" normalizeH="0" baseline="0" dirty="0" err="1">
                <a:ln>
                  <a:noFill/>
                </a:ln>
                <a:solidFill>
                  <a:srgbClr val="000000"/>
                </a:solidFill>
                <a:effectLst/>
                <a:latin typeface="Verdana" panose="020B0604030504040204" pitchFamily="34" charset="0"/>
              </a:rPr>
              <a:t>measurements</a:t>
            </a:r>
            <a:r>
              <a:rPr kumimoji="0" lang="nb-NO" altLang="nb-NO" sz="1200" b="0" i="0" u="none" strike="noStrike" cap="none" normalizeH="0" baseline="0" dirty="0">
                <a:ln>
                  <a:noFill/>
                </a:ln>
                <a:solidFill>
                  <a:srgbClr val="000000"/>
                </a:solidFill>
                <a:effectLst/>
                <a:latin typeface="Verdana" panose="020B0604030504040204" pitchFamily="34" charset="0"/>
              </a:rPr>
              <a:t>.</a:t>
            </a:r>
            <a:endParaRPr kumimoji="0" lang="nb-NO" altLang="nb-N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200" b="0" i="0" u="none" strike="noStrike" cap="none" normalizeH="0" baseline="0" dirty="0">
                <a:ln>
                  <a:noFill/>
                </a:ln>
                <a:solidFill>
                  <a:srgbClr val="000000"/>
                </a:solidFill>
                <a:effectLst/>
                <a:latin typeface="Verdana" panose="020B0604030504040204" pitchFamily="34" charset="0"/>
              </a:rPr>
              <a:t>A </a:t>
            </a:r>
            <a:r>
              <a:rPr kumimoji="0" lang="nb-NO" altLang="nb-NO" sz="1200" b="0" i="0" u="none" strike="noStrike" cap="none" normalizeH="0" baseline="0" dirty="0" err="1">
                <a:ln>
                  <a:noFill/>
                </a:ln>
                <a:solidFill>
                  <a:srgbClr val="000000"/>
                </a:solidFill>
                <a:effectLst/>
                <a:latin typeface="Verdana" panose="020B0604030504040204" pitchFamily="34" charset="0"/>
              </a:rPr>
              <a:t>typical</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use</a:t>
            </a:r>
            <a:r>
              <a:rPr kumimoji="0" lang="nb-NO" altLang="nb-NO" sz="1200" b="0" i="0" u="none" strike="noStrike" cap="none" normalizeH="0" baseline="0" dirty="0">
                <a:ln>
                  <a:noFill/>
                </a:ln>
                <a:solidFill>
                  <a:srgbClr val="000000"/>
                </a:solidFill>
                <a:effectLst/>
                <a:latin typeface="Verdana" panose="020B0604030504040204" pitchFamily="34" charset="0"/>
              </a:rPr>
              <a:t> for </a:t>
            </a:r>
            <a:r>
              <a:rPr kumimoji="0" lang="nb-NO" altLang="nb-NO" sz="1200" b="0" i="0" u="none" strike="noStrike" cap="none" normalizeH="0" baseline="0" dirty="0" err="1">
                <a:ln>
                  <a:noFill/>
                </a:ln>
                <a:solidFill>
                  <a:srgbClr val="000000"/>
                </a:solidFill>
                <a:effectLst/>
                <a:latin typeface="Verdana" panose="020B0604030504040204" pitchFamily="34" charset="0"/>
              </a:rPr>
              <a:t>point</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interpolation</a:t>
            </a:r>
            <a:r>
              <a:rPr kumimoji="0" lang="nb-NO" altLang="nb-NO" sz="1200" b="0" i="0" u="none" strike="noStrike" cap="none" normalizeH="0" baseline="0" dirty="0">
                <a:ln>
                  <a:noFill/>
                </a:ln>
                <a:solidFill>
                  <a:srgbClr val="000000"/>
                </a:solidFill>
                <a:effectLst/>
                <a:latin typeface="Verdana" panose="020B0604030504040204" pitchFamily="34" charset="0"/>
              </a:rPr>
              <a:t> is to </a:t>
            </a:r>
            <a:r>
              <a:rPr kumimoji="0" lang="nb-NO" altLang="nb-NO" sz="1200" b="0" i="0" u="none" strike="noStrike" cap="none" normalizeH="0" baseline="0" dirty="0" err="1">
                <a:ln>
                  <a:noFill/>
                </a:ln>
                <a:solidFill>
                  <a:srgbClr val="000000"/>
                </a:solidFill>
                <a:effectLst/>
                <a:latin typeface="Verdana" panose="020B0604030504040204" pitchFamily="34" charset="0"/>
              </a:rPr>
              <a:t>create</a:t>
            </a:r>
            <a:r>
              <a:rPr kumimoji="0" lang="nb-NO" altLang="nb-NO" sz="1200" b="0" i="0" u="none" strike="noStrike" cap="none" normalizeH="0" baseline="0" dirty="0">
                <a:ln>
                  <a:noFill/>
                </a:ln>
                <a:solidFill>
                  <a:srgbClr val="000000"/>
                </a:solidFill>
                <a:effectLst/>
                <a:latin typeface="Verdana" panose="020B0604030504040204" pitchFamily="34" charset="0"/>
              </a:rPr>
              <a:t> an </a:t>
            </a:r>
            <a:r>
              <a:rPr kumimoji="0" lang="nb-NO" altLang="nb-NO" sz="1200" b="0" i="0" u="none" strike="noStrike" cap="none" normalizeH="0" baseline="0" dirty="0" err="1">
                <a:ln>
                  <a:noFill/>
                </a:ln>
                <a:solidFill>
                  <a:srgbClr val="000000"/>
                </a:solidFill>
                <a:effectLst/>
                <a:latin typeface="Verdana" panose="020B0604030504040204" pitchFamily="34" charset="0"/>
              </a:rPr>
              <a:t>elevation</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surface</a:t>
            </a:r>
            <a:r>
              <a:rPr kumimoji="0" lang="nb-NO" altLang="nb-NO" sz="1200" b="0" i="0" u="none" strike="noStrike" cap="none" normalizeH="0" baseline="0" dirty="0">
                <a:ln>
                  <a:noFill/>
                </a:ln>
                <a:solidFill>
                  <a:srgbClr val="000000"/>
                </a:solidFill>
                <a:effectLst/>
                <a:latin typeface="Verdana" panose="020B0604030504040204" pitchFamily="34" charset="0"/>
              </a:rPr>
              <a:t> from a </a:t>
            </a:r>
            <a:r>
              <a:rPr kumimoji="0" lang="nb-NO" altLang="nb-NO" sz="1200" b="0" i="0" u="none" strike="noStrike" cap="none" normalizeH="0" baseline="0" dirty="0" err="1">
                <a:ln>
                  <a:noFill/>
                </a:ln>
                <a:solidFill>
                  <a:srgbClr val="000000"/>
                </a:solidFill>
                <a:effectLst/>
                <a:latin typeface="Verdana" panose="020B0604030504040204" pitchFamily="34" charset="0"/>
              </a:rPr>
              <a:t>set</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of</a:t>
            </a:r>
            <a:r>
              <a:rPr kumimoji="0" lang="nb-NO" altLang="nb-NO" sz="1200" b="0" i="0" u="none" strike="noStrike" cap="none" normalizeH="0" baseline="0" dirty="0">
                <a:ln>
                  <a:noFill/>
                </a:ln>
                <a:solidFill>
                  <a:srgbClr val="000000"/>
                </a:solidFill>
                <a:effectLst/>
                <a:latin typeface="Verdana" panose="020B0604030504040204" pitchFamily="34" charset="0"/>
              </a:rPr>
              <a:t> sample </a:t>
            </a:r>
            <a:r>
              <a:rPr kumimoji="0" lang="nb-NO" altLang="nb-NO" sz="1200" b="0" i="0" u="none" strike="noStrike" cap="none" normalizeH="0" baseline="0" dirty="0" err="1">
                <a:ln>
                  <a:noFill/>
                </a:ln>
                <a:solidFill>
                  <a:srgbClr val="000000"/>
                </a:solidFill>
                <a:effectLst/>
                <a:latin typeface="Verdana" panose="020B0604030504040204" pitchFamily="34" charset="0"/>
              </a:rPr>
              <a:t>measurements</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Each</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point</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represents</a:t>
            </a:r>
            <a:r>
              <a:rPr kumimoji="0" lang="nb-NO" altLang="nb-NO" sz="1200" b="0" i="0" u="none" strike="noStrike" cap="none" normalizeH="0" baseline="0" dirty="0">
                <a:ln>
                  <a:noFill/>
                </a:ln>
                <a:solidFill>
                  <a:srgbClr val="000000"/>
                </a:solidFill>
                <a:effectLst/>
                <a:latin typeface="Verdana" panose="020B0604030504040204" pitchFamily="34" charset="0"/>
              </a:rPr>
              <a:t> a location </a:t>
            </a:r>
            <a:r>
              <a:rPr kumimoji="0" lang="nb-NO" altLang="nb-NO" sz="1200" b="0" i="0" u="none" strike="noStrike" cap="none" normalizeH="0" baseline="0" dirty="0" err="1">
                <a:ln>
                  <a:noFill/>
                </a:ln>
                <a:solidFill>
                  <a:srgbClr val="000000"/>
                </a:solidFill>
                <a:effectLst/>
                <a:latin typeface="Verdana" panose="020B0604030504040204" pitchFamily="34" charset="0"/>
              </a:rPr>
              <a:t>where</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the</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elevation</a:t>
            </a:r>
            <a:r>
              <a:rPr kumimoji="0" lang="nb-NO" altLang="nb-NO" sz="1200" b="0" i="0" u="none" strike="noStrike" cap="none" normalizeH="0" baseline="0" dirty="0">
                <a:ln>
                  <a:noFill/>
                </a:ln>
                <a:solidFill>
                  <a:srgbClr val="000000"/>
                </a:solidFill>
                <a:effectLst/>
                <a:latin typeface="Verdana" panose="020B0604030504040204" pitchFamily="34" charset="0"/>
              </a:rPr>
              <a:t> has </a:t>
            </a:r>
            <a:r>
              <a:rPr kumimoji="0" lang="nb-NO" altLang="nb-NO" sz="1200" b="0" i="0" u="none" strike="noStrike" cap="none" normalizeH="0" baseline="0" dirty="0" err="1">
                <a:ln>
                  <a:noFill/>
                </a:ln>
                <a:solidFill>
                  <a:srgbClr val="000000"/>
                </a:solidFill>
                <a:effectLst/>
                <a:latin typeface="Verdana" panose="020B0604030504040204" pitchFamily="34" charset="0"/>
              </a:rPr>
              <a:t>been</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measured</a:t>
            </a:r>
            <a:r>
              <a:rPr kumimoji="0" lang="nb-NO" altLang="nb-NO" sz="1200" b="0" i="0" u="none" strike="noStrike" cap="none" normalizeH="0" baseline="0" dirty="0">
                <a:ln>
                  <a:noFill/>
                </a:ln>
                <a:solidFill>
                  <a:srgbClr val="000000"/>
                </a:solidFill>
                <a:effectLst/>
                <a:latin typeface="Verdana" panose="020B0604030504040204" pitchFamily="34" charset="0"/>
              </a:rPr>
              <a:t>. The </a:t>
            </a:r>
            <a:r>
              <a:rPr kumimoji="0" lang="nb-NO" altLang="nb-NO" sz="1200" b="0" i="0" u="none" strike="noStrike" cap="none" normalizeH="0" baseline="0" dirty="0" err="1">
                <a:ln>
                  <a:noFill/>
                </a:ln>
                <a:solidFill>
                  <a:srgbClr val="000000"/>
                </a:solidFill>
                <a:effectLst/>
                <a:latin typeface="Verdana" panose="020B0604030504040204" pitchFamily="34" charset="0"/>
              </a:rPr>
              <a:t>values</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between</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these</a:t>
            </a:r>
            <a:r>
              <a:rPr kumimoji="0" lang="nb-NO" altLang="nb-NO" sz="1200" b="0" i="0" u="none" strike="noStrike" cap="none" normalizeH="0" baseline="0" dirty="0">
                <a:ln>
                  <a:noFill/>
                </a:ln>
                <a:solidFill>
                  <a:srgbClr val="000000"/>
                </a:solidFill>
                <a:effectLst/>
                <a:latin typeface="Verdana" panose="020B0604030504040204" pitchFamily="34" charset="0"/>
              </a:rPr>
              <a:t> input </a:t>
            </a:r>
            <a:r>
              <a:rPr kumimoji="0" lang="nb-NO" altLang="nb-NO" sz="1200" b="0" i="0" u="none" strike="noStrike" cap="none" normalizeH="0" baseline="0" dirty="0" err="1">
                <a:ln>
                  <a:noFill/>
                </a:ln>
                <a:solidFill>
                  <a:srgbClr val="000000"/>
                </a:solidFill>
                <a:effectLst/>
                <a:latin typeface="Verdana" panose="020B0604030504040204" pitchFamily="34" charset="0"/>
              </a:rPr>
              <a:t>points</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are</a:t>
            </a:r>
            <a:r>
              <a:rPr kumimoji="0" lang="nb-NO" altLang="nb-NO" sz="1200" b="0" i="0" u="none" strike="noStrike" cap="none" normalizeH="0" baseline="0" dirty="0">
                <a:ln>
                  <a:noFill/>
                </a:ln>
                <a:solidFill>
                  <a:srgbClr val="000000"/>
                </a:solidFill>
                <a:effectLst/>
                <a:latin typeface="Verdana" panose="020B0604030504040204" pitchFamily="34" charset="0"/>
              </a:rPr>
              <a:t> </a:t>
            </a:r>
            <a:r>
              <a:rPr kumimoji="0" lang="nb-NO" altLang="nb-NO" sz="1200" b="0" i="0" u="none" strike="noStrike" cap="none" normalizeH="0" baseline="0" dirty="0" err="1">
                <a:ln>
                  <a:noFill/>
                </a:ln>
                <a:solidFill>
                  <a:srgbClr val="000000"/>
                </a:solidFill>
                <a:effectLst/>
                <a:latin typeface="Verdana" panose="020B0604030504040204" pitchFamily="34" charset="0"/>
              </a:rPr>
              <a:t>predicted</a:t>
            </a:r>
            <a:r>
              <a:rPr kumimoji="0" lang="nb-NO" altLang="nb-NO" sz="1200" b="0" i="0" u="none" strike="noStrike" cap="none" normalizeH="0" baseline="0" dirty="0">
                <a:ln>
                  <a:noFill/>
                </a:ln>
                <a:solidFill>
                  <a:srgbClr val="000000"/>
                </a:solidFill>
                <a:effectLst/>
                <a:latin typeface="Verdana" panose="020B0604030504040204" pitchFamily="34" charset="0"/>
              </a:rPr>
              <a:t> by </a:t>
            </a:r>
            <a:r>
              <a:rPr kumimoji="0" lang="nb-NO" altLang="nb-NO" sz="1200" b="0" i="0" u="none" strike="noStrike" cap="none" normalizeH="0" baseline="0" dirty="0" err="1">
                <a:ln>
                  <a:noFill/>
                </a:ln>
                <a:solidFill>
                  <a:srgbClr val="000000"/>
                </a:solidFill>
                <a:effectLst/>
                <a:latin typeface="Verdana" panose="020B0604030504040204" pitchFamily="34" charset="0"/>
              </a:rPr>
              <a:t>interpolation</a:t>
            </a:r>
            <a:r>
              <a:rPr kumimoji="0" lang="nb-NO" altLang="nb-NO" sz="1200" b="0" i="0" u="none" strike="noStrike" cap="none" normalizeH="0" baseline="0" dirty="0">
                <a:ln>
                  <a:noFill/>
                </a:ln>
                <a:solidFill>
                  <a:srgbClr val="000000"/>
                </a:solidFill>
                <a:effectLst/>
                <a:latin typeface="Verdana" panose="020B0604030504040204" pitchFamily="34" charset="0"/>
              </a:rPr>
              <a:t>.</a:t>
            </a:r>
            <a:endParaRPr kumimoji="0" lang="nb-NO" altLang="nb-NO" sz="1100" b="0" i="0" u="none" strike="noStrike" cap="none" normalizeH="0" baseline="0" dirty="0">
              <a:ln>
                <a:noFill/>
              </a:ln>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11</a:t>
            </a:fld>
            <a:endParaRPr lang="nb-NO"/>
          </a:p>
        </p:txBody>
      </p:sp>
      <p:sp>
        <p:nvSpPr>
          <p:cNvPr id="5" name="Date Placeholder 4">
            <a:extLst>
              <a:ext uri="{FF2B5EF4-FFF2-40B4-BE49-F238E27FC236}">
                <a16:creationId xmlns:a16="http://schemas.microsoft.com/office/drawing/2014/main" id="{F777AA07-B3A3-69AA-D342-431A9D5FF3A2}"/>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41983173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75</a:t>
            </a:fld>
            <a:endParaRPr lang="nb-NO"/>
          </a:p>
        </p:txBody>
      </p:sp>
      <p:sp>
        <p:nvSpPr>
          <p:cNvPr id="5" name="Date Placeholder 4">
            <a:extLst>
              <a:ext uri="{FF2B5EF4-FFF2-40B4-BE49-F238E27FC236}">
                <a16:creationId xmlns:a16="http://schemas.microsoft.com/office/drawing/2014/main" id="{F654F517-39D2-222B-318B-EA7B10DAF8EE}"/>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3918166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76</a:t>
            </a:fld>
            <a:endParaRPr lang="nb-NO"/>
          </a:p>
        </p:txBody>
      </p:sp>
      <p:sp>
        <p:nvSpPr>
          <p:cNvPr id="5" name="Date Placeholder 4">
            <a:extLst>
              <a:ext uri="{FF2B5EF4-FFF2-40B4-BE49-F238E27FC236}">
                <a16:creationId xmlns:a16="http://schemas.microsoft.com/office/drawing/2014/main" id="{97D12577-1E23-0986-97EC-5F07CBC35DBE}"/>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903636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78</a:t>
            </a:fld>
            <a:endParaRPr lang="nb-NO"/>
          </a:p>
        </p:txBody>
      </p:sp>
      <p:sp>
        <p:nvSpPr>
          <p:cNvPr id="5" name="Date Placeholder 4">
            <a:extLst>
              <a:ext uri="{FF2B5EF4-FFF2-40B4-BE49-F238E27FC236}">
                <a16:creationId xmlns:a16="http://schemas.microsoft.com/office/drawing/2014/main" id="{B0CCFC2B-6449-3924-F03B-833C71968F3C}"/>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3007756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a:ln>
                  <a:noFill/>
                </a:ln>
                <a:solidFill>
                  <a:schemeClr val="tx1"/>
                </a:solidFill>
                <a:effectLst/>
              </a:rPr>
              <a:t>https://mgimond.github.io/Spatial/spatial-interpolation.html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a:p>
            <a:r>
              <a:rPr lang="en-US" sz="1200" b="0" i="0" kern="1200" dirty="0">
                <a:solidFill>
                  <a:schemeClr val="tx1"/>
                </a:solidFill>
                <a:effectLst/>
                <a:latin typeface="+mn-lt"/>
                <a:ea typeface="+mn-ea"/>
                <a:cs typeface="+mn-cs"/>
              </a:rPr>
              <a:t>We need to define the nature of our point dataset. </a:t>
            </a:r>
          </a:p>
          <a:p>
            <a:r>
              <a:rPr lang="en-US" sz="1200" b="0" i="0" kern="1200" dirty="0">
                <a:solidFill>
                  <a:schemeClr val="tx1"/>
                </a:solidFill>
                <a:effectLst/>
                <a:latin typeface="+mn-lt"/>
                <a:ea typeface="+mn-ea"/>
                <a:cs typeface="+mn-cs"/>
              </a:rPr>
              <a:t>The point data represented a complete enumeration of discrete events or observations–i.e. the entity of interest only occurred as discrete locations within a study area and therefore could only be </a:t>
            </a:r>
            <a:r>
              <a:rPr lang="en-US" sz="1200" b="0" i="1" kern="1200" dirty="0">
                <a:solidFill>
                  <a:schemeClr val="tx1"/>
                </a:solidFill>
                <a:effectLst/>
                <a:latin typeface="+mn-lt"/>
                <a:ea typeface="+mn-ea"/>
                <a:cs typeface="+mn-cs"/>
              </a:rPr>
              <a:t>measured</a:t>
            </a:r>
            <a:r>
              <a:rPr lang="en-US" sz="1200" b="0" i="0" kern="1200" dirty="0">
                <a:solidFill>
                  <a:schemeClr val="tx1"/>
                </a:solidFill>
                <a:effectLst/>
                <a:latin typeface="+mn-lt"/>
                <a:ea typeface="+mn-ea"/>
                <a:cs typeface="+mn-cs"/>
              </a:rPr>
              <a:t> at those locations. </a:t>
            </a:r>
          </a:p>
          <a:p>
            <a:r>
              <a:rPr lang="en-US" sz="1200" b="0" i="0" kern="1200" dirty="0">
                <a:solidFill>
                  <a:schemeClr val="tx1"/>
                </a:solidFill>
                <a:effectLst/>
                <a:latin typeface="+mn-lt"/>
                <a:ea typeface="+mn-ea"/>
                <a:cs typeface="+mn-cs"/>
              </a:rPr>
              <a:t>Our point data represents </a:t>
            </a:r>
            <a:r>
              <a:rPr lang="en-US" sz="1200" b="1" i="0" kern="1200" dirty="0">
                <a:solidFill>
                  <a:schemeClr val="tx1"/>
                </a:solidFill>
                <a:effectLst/>
                <a:latin typeface="+mn-lt"/>
                <a:ea typeface="+mn-ea"/>
                <a:cs typeface="+mn-cs"/>
              </a:rPr>
              <a:t>sampled</a:t>
            </a:r>
            <a:r>
              <a:rPr lang="en-US" sz="1200" b="0" i="0" kern="1200" dirty="0">
                <a:solidFill>
                  <a:schemeClr val="tx1"/>
                </a:solidFill>
                <a:effectLst/>
                <a:latin typeface="+mn-lt"/>
                <a:ea typeface="+mn-ea"/>
                <a:cs typeface="+mn-cs"/>
              </a:rPr>
              <a:t> observations of an entity that can be measured </a:t>
            </a:r>
            <a:r>
              <a:rPr lang="en-US" sz="1200" b="0" i="1" kern="1200" dirty="0">
                <a:solidFill>
                  <a:schemeClr val="tx1"/>
                </a:solidFill>
                <a:effectLst/>
                <a:latin typeface="+mn-lt"/>
                <a:ea typeface="+mn-ea"/>
                <a:cs typeface="+mn-cs"/>
              </a:rPr>
              <a:t>anywhere</a:t>
            </a:r>
            <a:r>
              <a:rPr lang="en-US" sz="1200" b="0" i="0" kern="1200" dirty="0">
                <a:solidFill>
                  <a:schemeClr val="tx1"/>
                </a:solidFill>
                <a:effectLst/>
                <a:latin typeface="+mn-lt"/>
                <a:ea typeface="+mn-ea"/>
                <a:cs typeface="+mn-cs"/>
              </a:rPr>
              <a:t> within our study area. Another class of techniques used with points that represent samples of a </a:t>
            </a:r>
            <a:r>
              <a:rPr lang="en-US" sz="1200" b="1" i="0" kern="1200" dirty="0">
                <a:solidFill>
                  <a:schemeClr val="tx1"/>
                </a:solidFill>
                <a:effectLst/>
                <a:latin typeface="+mn-lt"/>
                <a:ea typeface="+mn-ea"/>
                <a:cs typeface="+mn-cs"/>
              </a:rPr>
              <a:t>continuous field</a:t>
            </a:r>
            <a:r>
              <a:rPr lang="en-US" sz="1200" b="0" i="0" kern="1200" dirty="0">
                <a:solidFill>
                  <a:schemeClr val="tx1"/>
                </a:solidFill>
                <a:effectLst/>
                <a:latin typeface="+mn-lt"/>
                <a:ea typeface="+mn-ea"/>
                <a:cs typeface="+mn-cs"/>
              </a:rPr>
              <a:t> are </a:t>
            </a:r>
            <a:r>
              <a:rPr lang="en-US" sz="1200" b="1" i="0" kern="1200" dirty="0">
                <a:solidFill>
                  <a:schemeClr val="tx1"/>
                </a:solidFill>
                <a:effectLst/>
                <a:latin typeface="+mn-lt"/>
                <a:ea typeface="+mn-ea"/>
                <a:cs typeface="+mn-cs"/>
              </a:rPr>
              <a:t>interpolation</a:t>
            </a:r>
            <a:r>
              <a:rPr lang="en-US" sz="1200" b="0" i="0" kern="1200" dirty="0">
                <a:solidFill>
                  <a:schemeClr val="tx1"/>
                </a:solidFill>
                <a:effectLst/>
                <a:latin typeface="+mn-lt"/>
                <a:ea typeface="+mn-ea"/>
                <a:cs typeface="+mn-cs"/>
              </a:rPr>
              <a:t> methods. There are many interpolation tools available, but these tools can usually be grouped into two categories: </a:t>
            </a:r>
            <a:r>
              <a:rPr lang="en-US" sz="1200" b="1" i="0" kern="1200" dirty="0">
                <a:solidFill>
                  <a:schemeClr val="tx1"/>
                </a:solidFill>
                <a:effectLst/>
                <a:latin typeface="+mn-lt"/>
                <a:ea typeface="+mn-ea"/>
                <a:cs typeface="+mn-cs"/>
              </a:rPr>
              <a:t>deterministic</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statistical</a:t>
            </a:r>
            <a:r>
              <a:rPr lang="en-US" sz="1200" b="0" i="0" kern="1200" dirty="0">
                <a:solidFill>
                  <a:schemeClr val="tx1"/>
                </a:solidFill>
                <a:effectLst/>
                <a:latin typeface="+mn-lt"/>
                <a:ea typeface="+mn-ea"/>
                <a:cs typeface="+mn-cs"/>
              </a:rPr>
              <a:t> interpolation methods.</a:t>
            </a:r>
            <a:endParaRPr kumimoji="0" lang="nb-NO" altLang="nb-N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79</a:t>
            </a:fld>
            <a:endParaRPr lang="nb-NO"/>
          </a:p>
        </p:txBody>
      </p:sp>
      <p:sp>
        <p:nvSpPr>
          <p:cNvPr id="5" name="Date Placeholder 4">
            <a:extLst>
              <a:ext uri="{FF2B5EF4-FFF2-40B4-BE49-F238E27FC236}">
                <a16:creationId xmlns:a16="http://schemas.microsoft.com/office/drawing/2014/main" id="{496A06AE-2B6E-1DF0-2944-3E83184228CA}"/>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0517230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1100" b="0" i="0" u="none" strike="noStrike" cap="none" normalizeH="0" baseline="0" dirty="0">
                <a:ln>
                  <a:noFill/>
                </a:ln>
                <a:solidFill>
                  <a:schemeClr val="tx1"/>
                </a:solidFill>
                <a:effectLst/>
              </a:rPr>
              <a:t>https://mgimond.github.io/Spatial/spatial-interpolation.html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a:p>
            <a:r>
              <a:rPr lang="en-US" sz="1200" b="0" i="0" kern="1200" dirty="0">
                <a:solidFill>
                  <a:schemeClr val="tx1"/>
                </a:solidFill>
                <a:effectLst/>
                <a:latin typeface="+mn-lt"/>
                <a:ea typeface="+mn-ea"/>
                <a:cs typeface="+mn-cs"/>
              </a:rPr>
              <a:t>We need to define the nature of our point dataset. </a:t>
            </a:r>
          </a:p>
          <a:p>
            <a:r>
              <a:rPr lang="en-US" sz="1200" b="0" i="0" kern="1200" dirty="0">
                <a:solidFill>
                  <a:schemeClr val="tx1"/>
                </a:solidFill>
                <a:effectLst/>
                <a:latin typeface="+mn-lt"/>
                <a:ea typeface="+mn-ea"/>
                <a:cs typeface="+mn-cs"/>
              </a:rPr>
              <a:t>The point data represented a complete enumeration of discrete events or observations–i.e. the entity of interest only occurred a discrete locations within a study area and therefore could only be </a:t>
            </a:r>
            <a:r>
              <a:rPr lang="en-US" sz="1200" b="0" i="1" kern="1200" dirty="0">
                <a:solidFill>
                  <a:schemeClr val="tx1"/>
                </a:solidFill>
                <a:effectLst/>
                <a:latin typeface="+mn-lt"/>
                <a:ea typeface="+mn-ea"/>
                <a:cs typeface="+mn-cs"/>
              </a:rPr>
              <a:t>measured</a:t>
            </a:r>
            <a:r>
              <a:rPr lang="en-US" sz="1200" b="0" i="0" kern="1200" dirty="0">
                <a:solidFill>
                  <a:schemeClr val="tx1"/>
                </a:solidFill>
                <a:effectLst/>
                <a:latin typeface="+mn-lt"/>
                <a:ea typeface="+mn-ea"/>
                <a:cs typeface="+mn-cs"/>
              </a:rPr>
              <a:t> at those locations. </a:t>
            </a:r>
          </a:p>
          <a:p>
            <a:r>
              <a:rPr lang="en-US" sz="1200" b="0" i="0" kern="1200" dirty="0">
                <a:solidFill>
                  <a:schemeClr val="tx1"/>
                </a:solidFill>
                <a:effectLst/>
                <a:latin typeface="+mn-lt"/>
                <a:ea typeface="+mn-ea"/>
                <a:cs typeface="+mn-cs"/>
              </a:rPr>
              <a:t>Our point data represents </a:t>
            </a:r>
            <a:r>
              <a:rPr lang="en-US" sz="1200" b="1" i="0" kern="1200" dirty="0">
                <a:solidFill>
                  <a:schemeClr val="tx1"/>
                </a:solidFill>
                <a:effectLst/>
                <a:latin typeface="+mn-lt"/>
                <a:ea typeface="+mn-ea"/>
                <a:cs typeface="+mn-cs"/>
              </a:rPr>
              <a:t>sampled</a:t>
            </a:r>
            <a:r>
              <a:rPr lang="en-US" sz="1200" b="0" i="0" kern="1200" dirty="0">
                <a:solidFill>
                  <a:schemeClr val="tx1"/>
                </a:solidFill>
                <a:effectLst/>
                <a:latin typeface="+mn-lt"/>
                <a:ea typeface="+mn-ea"/>
                <a:cs typeface="+mn-cs"/>
              </a:rPr>
              <a:t> observations of an entity that can be measured </a:t>
            </a:r>
            <a:r>
              <a:rPr lang="en-US" sz="1200" b="0" i="1" kern="1200" dirty="0">
                <a:solidFill>
                  <a:schemeClr val="tx1"/>
                </a:solidFill>
                <a:effectLst/>
                <a:latin typeface="+mn-lt"/>
                <a:ea typeface="+mn-ea"/>
                <a:cs typeface="+mn-cs"/>
              </a:rPr>
              <a:t>anywhere</a:t>
            </a:r>
            <a:r>
              <a:rPr lang="en-US" sz="1200" b="0" i="0" kern="1200" dirty="0">
                <a:solidFill>
                  <a:schemeClr val="tx1"/>
                </a:solidFill>
                <a:effectLst/>
                <a:latin typeface="+mn-lt"/>
                <a:ea typeface="+mn-ea"/>
                <a:cs typeface="+mn-cs"/>
              </a:rPr>
              <a:t> within our study area. Another class of techniques used with points that represent samples of a </a:t>
            </a:r>
            <a:r>
              <a:rPr lang="en-US" sz="1200" b="1" i="0" kern="1200" dirty="0">
                <a:solidFill>
                  <a:schemeClr val="tx1"/>
                </a:solidFill>
                <a:effectLst/>
                <a:latin typeface="+mn-lt"/>
                <a:ea typeface="+mn-ea"/>
                <a:cs typeface="+mn-cs"/>
              </a:rPr>
              <a:t>continuous field</a:t>
            </a:r>
            <a:r>
              <a:rPr lang="en-US" sz="1200" b="0" i="0" kern="1200" dirty="0">
                <a:solidFill>
                  <a:schemeClr val="tx1"/>
                </a:solidFill>
                <a:effectLst/>
                <a:latin typeface="+mn-lt"/>
                <a:ea typeface="+mn-ea"/>
                <a:cs typeface="+mn-cs"/>
              </a:rPr>
              <a:t> are </a:t>
            </a:r>
            <a:r>
              <a:rPr lang="en-US" sz="1200" b="1" i="0" kern="1200" dirty="0">
                <a:solidFill>
                  <a:schemeClr val="tx1"/>
                </a:solidFill>
                <a:effectLst/>
                <a:latin typeface="+mn-lt"/>
                <a:ea typeface="+mn-ea"/>
                <a:cs typeface="+mn-cs"/>
              </a:rPr>
              <a:t>interpolation</a:t>
            </a:r>
            <a:r>
              <a:rPr lang="en-US" sz="1200" b="0" i="0" kern="1200" dirty="0">
                <a:solidFill>
                  <a:schemeClr val="tx1"/>
                </a:solidFill>
                <a:effectLst/>
                <a:latin typeface="+mn-lt"/>
                <a:ea typeface="+mn-ea"/>
                <a:cs typeface="+mn-cs"/>
              </a:rPr>
              <a:t> methods. There are many interpolation tools available, but these tools can usually be grouped into two categories: </a:t>
            </a:r>
            <a:r>
              <a:rPr lang="en-US" sz="1200" b="1" i="0" kern="1200" dirty="0">
                <a:solidFill>
                  <a:schemeClr val="tx1"/>
                </a:solidFill>
                <a:effectLst/>
                <a:latin typeface="+mn-lt"/>
                <a:ea typeface="+mn-ea"/>
                <a:cs typeface="+mn-cs"/>
              </a:rPr>
              <a:t>deterministic</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statistical</a:t>
            </a:r>
            <a:r>
              <a:rPr lang="en-US" sz="1200" b="0" i="0" kern="1200" dirty="0">
                <a:solidFill>
                  <a:schemeClr val="tx1"/>
                </a:solidFill>
                <a:effectLst/>
                <a:latin typeface="+mn-lt"/>
                <a:ea typeface="+mn-ea"/>
                <a:cs typeface="+mn-cs"/>
              </a:rPr>
              <a:t> interpolation methods.</a:t>
            </a:r>
            <a:endParaRPr kumimoji="0" lang="nb-NO" altLang="nb-NO"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80</a:t>
            </a:fld>
            <a:endParaRPr lang="nb-NO"/>
          </a:p>
        </p:txBody>
      </p:sp>
      <p:sp>
        <p:nvSpPr>
          <p:cNvPr id="5" name="Date Placeholder 4">
            <a:extLst>
              <a:ext uri="{FF2B5EF4-FFF2-40B4-BE49-F238E27FC236}">
                <a16:creationId xmlns:a16="http://schemas.microsoft.com/office/drawing/2014/main" id="{19A21C3F-96C6-7FD2-9B3F-31B28C1661C2}"/>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1018953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The first model (and simplest model), is the 0</a:t>
            </a:r>
            <a:r>
              <a:rPr lang="en-US" sz="1200" b="0" i="0" kern="1200" baseline="30000" dirty="0">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order model which takes on the following expression: </a:t>
            </a:r>
            <a:r>
              <a:rPr lang="en-US" dirty="0"/>
              <a:t>Z = a</a:t>
            </a:r>
            <a:r>
              <a:rPr lang="en-US" sz="1200" b="0" i="0" kern="1200" dirty="0">
                <a:solidFill>
                  <a:schemeClr val="tx1"/>
                </a:solidFill>
                <a:effectLst/>
                <a:latin typeface="+mn-lt"/>
                <a:ea typeface="+mn-ea"/>
                <a:cs typeface="+mn-cs"/>
              </a:rPr>
              <a:t> where the intercept </a:t>
            </a:r>
            <a:r>
              <a:rPr lang="en-US" dirty="0"/>
              <a:t>a</a:t>
            </a:r>
            <a:r>
              <a:rPr lang="en-US" sz="1200" b="0" i="0" kern="1200" dirty="0">
                <a:solidFill>
                  <a:schemeClr val="tx1"/>
                </a:solidFill>
                <a:effectLst/>
                <a:latin typeface="+mn-lt"/>
                <a:ea typeface="+mn-ea"/>
                <a:cs typeface="+mn-cs"/>
              </a:rPr>
              <a:t> is the mean precipitation value of all sample points (27.1 in our working example). This is simply a level (horizontal) surface whose cell values all equal 27.1.</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81</a:t>
            </a:fld>
            <a:endParaRPr lang="nb-NO"/>
          </a:p>
        </p:txBody>
      </p:sp>
      <p:sp>
        <p:nvSpPr>
          <p:cNvPr id="5" name="Date Placeholder 4">
            <a:extLst>
              <a:ext uri="{FF2B5EF4-FFF2-40B4-BE49-F238E27FC236}">
                <a16:creationId xmlns:a16="http://schemas.microsoft.com/office/drawing/2014/main" id="{EC5A72D8-9EA8-AE20-0E3B-F59B753C8DDB}"/>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2041589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The first order surface polynomial is a slanted flat plane whose formula is given by: </a:t>
            </a:r>
            <a:r>
              <a:rPr lang="en-US" dirty="0"/>
              <a:t>Z = a + </a:t>
            </a:r>
            <a:r>
              <a:rPr lang="en-US" dirty="0" err="1"/>
              <a:t>bX</a:t>
            </a:r>
            <a:r>
              <a:rPr lang="en-US" dirty="0"/>
              <a:t> + </a:t>
            </a:r>
            <a:r>
              <a:rPr lang="en-US" dirty="0" err="1"/>
              <a:t>cY</a:t>
            </a:r>
            <a:r>
              <a:rPr lang="en-US" sz="1200" b="0" i="0" kern="1200" dirty="0">
                <a:solidFill>
                  <a:schemeClr val="tx1"/>
                </a:solidFill>
                <a:effectLst/>
                <a:latin typeface="+mn-lt"/>
                <a:ea typeface="+mn-ea"/>
                <a:cs typeface="+mn-cs"/>
              </a:rPr>
              <a:t> where </a:t>
            </a:r>
            <a:r>
              <a:rPr lang="en-US" dirty="0"/>
              <a:t>X</a:t>
            </a:r>
            <a:r>
              <a:rPr lang="en-US" sz="1200" b="0" i="0" kern="1200" dirty="0">
                <a:solidFill>
                  <a:schemeClr val="tx1"/>
                </a:solidFill>
                <a:effectLst/>
                <a:latin typeface="+mn-lt"/>
                <a:ea typeface="+mn-ea"/>
                <a:cs typeface="+mn-cs"/>
              </a:rPr>
              <a:t> and </a:t>
            </a:r>
            <a:r>
              <a:rPr lang="en-US" dirty="0"/>
              <a:t>Y</a:t>
            </a:r>
            <a:r>
              <a:rPr lang="en-US" sz="1200" b="0" i="0" kern="1200" dirty="0">
                <a:solidFill>
                  <a:schemeClr val="tx1"/>
                </a:solidFill>
                <a:effectLst/>
                <a:latin typeface="+mn-lt"/>
                <a:ea typeface="+mn-ea"/>
                <a:cs typeface="+mn-cs"/>
              </a:rPr>
              <a:t> are the coordinate pairs.</a:t>
            </a:r>
          </a:p>
          <a:p>
            <a:pPr marL="0" marR="0" lvl="0" indent="0" algn="l" defTabSz="914400" rtl="0" eaLnBrk="0" fontAlgn="base" latinLnBrk="0" hangingPunct="0">
              <a:lnSpc>
                <a:spcPct val="100000"/>
              </a:lnSpc>
              <a:spcBef>
                <a:spcPct val="0"/>
              </a:spcBef>
              <a:spcAft>
                <a:spcPct val="0"/>
              </a:spcAft>
              <a:buClrTx/>
              <a:buSzTx/>
              <a:buFontTx/>
              <a:buNone/>
              <a:tabLst/>
            </a:pPr>
            <a:r>
              <a:rPr lang="en-US" sz="1200" b="1" i="0" kern="1200" dirty="0">
                <a:solidFill>
                  <a:schemeClr val="tx1"/>
                </a:solidFill>
                <a:effectLst/>
                <a:latin typeface="+mn-lt"/>
                <a:ea typeface="+mn-ea"/>
                <a:cs typeface="+mn-cs"/>
              </a:rPr>
              <a:t>The 1st order surface trend does a good job in highlighting the prominent east-west trend. But is the trend truly uniform along the X axis? </a:t>
            </a: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Let’s explore a more complicated surface: the quadratic polynomial.</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82</a:t>
            </a:fld>
            <a:endParaRPr lang="nb-NO"/>
          </a:p>
        </p:txBody>
      </p:sp>
      <p:sp>
        <p:nvSpPr>
          <p:cNvPr id="5" name="Date Placeholder 4">
            <a:extLst>
              <a:ext uri="{FF2B5EF4-FFF2-40B4-BE49-F238E27FC236}">
                <a16:creationId xmlns:a16="http://schemas.microsoft.com/office/drawing/2014/main" id="{9A6C0E90-F638-5412-7686-584FFEF1CE4C}"/>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1386204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The second order surface polynomial (or quadratic polynomial) is a parabolic surface whose formula is given by: Z=a+bX+cY+dX2+eY2+fXY</a:t>
            </a: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This interpolation picks up a slight curvature in the east-west trend. But it’s not a significant improvement over the 1st order trend</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83</a:t>
            </a:fld>
            <a:endParaRPr lang="nb-NO"/>
          </a:p>
        </p:txBody>
      </p:sp>
      <p:sp>
        <p:nvSpPr>
          <p:cNvPr id="5" name="Date Placeholder 4">
            <a:extLst>
              <a:ext uri="{FF2B5EF4-FFF2-40B4-BE49-F238E27FC236}">
                <a16:creationId xmlns:a16="http://schemas.microsoft.com/office/drawing/2014/main" id="{E2F6E020-CA39-4F9B-2838-0E608C561273}"/>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6077650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We will explore two deterministic methods: </a:t>
            </a:r>
            <a:r>
              <a:rPr lang="en-US" sz="1200" b="1" i="0" kern="1200" dirty="0">
                <a:solidFill>
                  <a:schemeClr val="tx1"/>
                </a:solidFill>
                <a:effectLst/>
                <a:latin typeface="+mn-lt"/>
                <a:ea typeface="+mn-ea"/>
                <a:cs typeface="+mn-cs"/>
              </a:rPr>
              <a:t>proximity</a:t>
            </a:r>
            <a:r>
              <a:rPr lang="en-US" sz="1200" b="0" i="0" kern="1200" dirty="0">
                <a:solidFill>
                  <a:schemeClr val="tx1"/>
                </a:solidFill>
                <a:effectLst/>
                <a:latin typeface="+mn-lt"/>
                <a:ea typeface="+mn-ea"/>
                <a:cs typeface="+mn-cs"/>
              </a:rPr>
              <a:t> (aka </a:t>
            </a:r>
            <a:r>
              <a:rPr lang="en-US" sz="1200" b="1" i="0" kern="1200" dirty="0">
                <a:solidFill>
                  <a:schemeClr val="tx1"/>
                </a:solidFill>
                <a:effectLst/>
                <a:latin typeface="+mn-lt"/>
                <a:ea typeface="+mn-ea"/>
                <a:cs typeface="+mn-cs"/>
              </a:rPr>
              <a:t>Thiessen</a:t>
            </a:r>
            <a:r>
              <a:rPr lang="en-US" sz="1200" b="0" i="0" kern="1200" dirty="0">
                <a:solidFill>
                  <a:schemeClr val="tx1"/>
                </a:solidFill>
                <a:effectLst/>
                <a:latin typeface="+mn-lt"/>
                <a:ea typeface="+mn-ea"/>
                <a:cs typeface="+mn-cs"/>
              </a:rPr>
              <a:t>) techniques and </a:t>
            </a:r>
            <a:r>
              <a:rPr lang="en-US" sz="1200" b="1" i="0" kern="1200" dirty="0">
                <a:solidFill>
                  <a:schemeClr val="tx1"/>
                </a:solidFill>
                <a:effectLst/>
                <a:latin typeface="+mn-lt"/>
                <a:ea typeface="+mn-ea"/>
                <a:cs typeface="+mn-cs"/>
              </a:rPr>
              <a:t>inverse distance weighted</a:t>
            </a:r>
            <a:r>
              <a:rPr lang="en-US" sz="1200" b="0" i="0" kern="1200" dirty="0">
                <a:solidFill>
                  <a:schemeClr val="tx1"/>
                </a:solidFill>
                <a:effectLst/>
                <a:latin typeface="+mn-lt"/>
                <a:ea typeface="+mn-ea"/>
                <a:cs typeface="+mn-cs"/>
              </a:rPr>
              <a:t> techniques (</a:t>
            </a:r>
            <a:r>
              <a:rPr lang="en-US" sz="1200" b="1" i="0" kern="1200" dirty="0">
                <a:solidFill>
                  <a:schemeClr val="tx1"/>
                </a:solidFill>
                <a:effectLst/>
                <a:latin typeface="+mn-lt"/>
                <a:ea typeface="+mn-ea"/>
                <a:cs typeface="+mn-cs"/>
              </a:rPr>
              <a:t>IDW</a:t>
            </a:r>
            <a:r>
              <a:rPr lang="en-US" sz="1200" b="0" i="0" kern="1200" dirty="0">
                <a:solidFill>
                  <a:schemeClr val="tx1"/>
                </a:solidFill>
                <a:effectLst/>
                <a:latin typeface="+mn-lt"/>
                <a:ea typeface="+mn-ea"/>
                <a:cs typeface="+mn-cs"/>
              </a:rPr>
              <a:t> for short).</a:t>
            </a: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This is probably the simplest (and possibly one of the oldest) interpolation method. It was introduced by Alfred H. Thiessen more than a century ago. The goal is simple: Assign to all unsampled locations the value of the closest sampled location. This generates a </a:t>
            </a:r>
            <a:r>
              <a:rPr lang="en-US" sz="1200" b="0" i="1" kern="1200" dirty="0">
                <a:solidFill>
                  <a:schemeClr val="tx1"/>
                </a:solidFill>
                <a:effectLst/>
                <a:latin typeface="+mn-lt"/>
                <a:ea typeface="+mn-ea"/>
                <a:cs typeface="+mn-cs"/>
              </a:rPr>
              <a:t>tessellated</a:t>
            </a:r>
            <a:r>
              <a:rPr lang="en-US" sz="1200" b="0" i="0" kern="1200" dirty="0">
                <a:solidFill>
                  <a:schemeClr val="tx1"/>
                </a:solidFill>
                <a:effectLst/>
                <a:latin typeface="+mn-lt"/>
                <a:ea typeface="+mn-ea"/>
                <a:cs typeface="+mn-cs"/>
              </a:rPr>
              <a:t> surface whereby lines that split the midpoint between each sampled location are connected thus enclosing an area. Each area ends up enclosing a sample point whose value it inherits.</a:t>
            </a:r>
          </a:p>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One problem with this approach is that the surface values change abruptly across the tessellated boundaries. </a:t>
            </a:r>
          </a:p>
          <a:p>
            <a:pPr marL="0" marR="0" lvl="0" indent="0" algn="l" defTabSz="914400" rtl="0" eaLnBrk="0" fontAlgn="base" latinLnBrk="0" hangingPunct="0">
              <a:lnSpc>
                <a:spcPct val="100000"/>
              </a:lnSpc>
              <a:spcBef>
                <a:spcPct val="0"/>
              </a:spcBef>
              <a:spcAft>
                <a:spcPct val="0"/>
              </a:spcAft>
              <a:buClrTx/>
              <a:buSzTx/>
              <a:buFontTx/>
              <a:buNone/>
              <a:tabLst/>
            </a:pPr>
            <a:r>
              <a:rPr lang="en-US" sz="1200" b="1" i="0" kern="1200" dirty="0">
                <a:solidFill>
                  <a:schemeClr val="tx1"/>
                </a:solidFill>
                <a:effectLst/>
                <a:latin typeface="+mn-lt"/>
                <a:ea typeface="+mn-ea"/>
                <a:cs typeface="+mn-cs"/>
              </a:rPr>
              <a:t>This is not representative of most surfaces in nature.</a:t>
            </a:r>
            <a:endParaRPr kumimoji="0" lang="nb-NO" altLang="nb-NO" sz="1100" b="1"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84</a:t>
            </a:fld>
            <a:endParaRPr lang="nb-NO"/>
          </a:p>
        </p:txBody>
      </p:sp>
      <p:sp>
        <p:nvSpPr>
          <p:cNvPr id="5" name="Date Placeholder 4">
            <a:extLst>
              <a:ext uri="{FF2B5EF4-FFF2-40B4-BE49-F238E27FC236}">
                <a16:creationId xmlns:a16="http://schemas.microsoft.com/office/drawing/2014/main" id="{207415A9-962F-F4CF-D74D-C0D36B514000}"/>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15344489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200" b="0" i="0" kern="1200" dirty="0">
                <a:solidFill>
                  <a:schemeClr val="tx1"/>
                </a:solidFill>
                <a:effectLst/>
                <a:latin typeface="+mn-lt"/>
                <a:ea typeface="+mn-ea"/>
                <a:cs typeface="+mn-cs"/>
              </a:rPr>
              <a:t>In the following figure, the sampled points and values are superimposed on top of an (IDW) interpolated raster generated with a n value of </a:t>
            </a:r>
            <a:r>
              <a:rPr lang="en-US" sz="1100" dirty="0"/>
              <a:t>2</a:t>
            </a:r>
            <a:r>
              <a:rPr lang="en-US" sz="1200" b="0" i="0" kern="1200" dirty="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nb-NO" sz="1200" b="0" i="0" u="none" strike="noStrike" kern="1200" cap="none" normalizeH="0" baseline="0" dirty="0">
              <a:ln>
                <a:noFill/>
              </a:ln>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nb-NO" sz="1200" b="0" i="0" u="none" strike="noStrike" kern="1200" cap="none" normalizeH="0" baseline="0" dirty="0">
                <a:ln>
                  <a:noFill/>
                </a:ln>
                <a:solidFill>
                  <a:schemeClr val="tx1"/>
                </a:solidFill>
                <a:effectLst/>
                <a:latin typeface="+mn-lt"/>
                <a:ea typeface="+mn-ea"/>
                <a:cs typeface="+mn-cs"/>
              </a:rPr>
              <a:t>Note duck egg.</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85</a:t>
            </a:fld>
            <a:endParaRPr lang="nb-NO"/>
          </a:p>
        </p:txBody>
      </p:sp>
      <p:sp>
        <p:nvSpPr>
          <p:cNvPr id="5" name="Date Placeholder 4">
            <a:extLst>
              <a:ext uri="{FF2B5EF4-FFF2-40B4-BE49-F238E27FC236}">
                <a16:creationId xmlns:a16="http://schemas.microsoft.com/office/drawing/2014/main" id="{4C36F270-A0CD-58F9-54EC-6ABEDFA3B108}"/>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409630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On the left is a point dataset of known values. On the right is a raster interpolated from these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Unknown values are predicted with a mathematical formula that uses the values of nearby known points.</a:t>
            </a:r>
          </a:p>
        </p:txBody>
      </p:sp>
      <p:sp>
        <p:nvSpPr>
          <p:cNvPr id="4" name="Slide Number Placeholder 3"/>
          <p:cNvSpPr>
            <a:spLocks noGrp="1"/>
          </p:cNvSpPr>
          <p:nvPr>
            <p:ph type="sldNum" sz="quarter" idx="10"/>
          </p:nvPr>
        </p:nvSpPr>
        <p:spPr/>
        <p:txBody>
          <a:bodyPr/>
          <a:lstStyle/>
          <a:p>
            <a:fld id="{EA0A4961-C86A-4DEB-87C0-D9025FEF9437}" type="slidenum">
              <a:rPr lang="nb-NO" smtClean="0"/>
              <a:t>12</a:t>
            </a:fld>
            <a:endParaRPr lang="nb-NO"/>
          </a:p>
        </p:txBody>
      </p:sp>
      <p:sp>
        <p:nvSpPr>
          <p:cNvPr id="5" name="Date Placeholder 4">
            <a:extLst>
              <a:ext uri="{FF2B5EF4-FFF2-40B4-BE49-F238E27FC236}">
                <a16:creationId xmlns:a16="http://schemas.microsoft.com/office/drawing/2014/main" id="{AD6B79EE-556E-6037-68CA-A22194E5E19D}"/>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715243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following example, an n value of 15 is used to interpolate precipitation. </a:t>
            </a:r>
          </a:p>
          <a:p>
            <a:r>
              <a:rPr lang="en-US" sz="1200" b="0" i="0" kern="1200" dirty="0">
                <a:solidFill>
                  <a:schemeClr val="tx1"/>
                </a:solidFill>
                <a:effectLst/>
                <a:latin typeface="+mn-lt"/>
                <a:ea typeface="+mn-ea"/>
                <a:cs typeface="+mn-cs"/>
              </a:rPr>
              <a:t>This results in nearby points having greater influence on the unsampled locations. </a:t>
            </a:r>
            <a:r>
              <a:rPr lang="en-US" sz="1200" b="1" i="0" kern="1200" dirty="0">
                <a:solidFill>
                  <a:schemeClr val="tx1"/>
                </a:solidFill>
                <a:effectLst/>
                <a:latin typeface="+mn-lt"/>
                <a:ea typeface="+mn-ea"/>
                <a:cs typeface="+mn-cs"/>
              </a:rPr>
              <a:t>Note the similarity in output to the proximity (Thiessen) interpolation.</a:t>
            </a:r>
          </a:p>
          <a:p>
            <a:r>
              <a:rPr lang="en-US" sz="1200" b="0" i="0" kern="1200" dirty="0">
                <a:solidFill>
                  <a:schemeClr val="tx1"/>
                </a:solidFill>
                <a:effectLst/>
                <a:latin typeface="+mn-lt"/>
                <a:ea typeface="+mn-ea"/>
                <a:cs typeface="+mn-cs"/>
              </a:rPr>
              <a:t>An IDW interpolation of the average yearly precipitation (reported in inches) for several meteorological sites in Texas. </a:t>
            </a:r>
          </a:p>
          <a:p>
            <a:r>
              <a:rPr lang="en-US" sz="1200" b="0" i="0" kern="1200" dirty="0">
                <a:solidFill>
                  <a:schemeClr val="tx1"/>
                </a:solidFill>
                <a:effectLst/>
                <a:latin typeface="+mn-lt"/>
                <a:ea typeface="+mn-ea"/>
                <a:cs typeface="+mn-cs"/>
              </a:rPr>
              <a:t>An IDW power coefficient of 15 was used in this example.</a:t>
            </a:r>
            <a:br>
              <a:rPr lang="en-US" sz="1100" dirty="0"/>
            </a:b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86</a:t>
            </a:fld>
            <a:endParaRPr lang="nb-NO"/>
          </a:p>
        </p:txBody>
      </p:sp>
      <p:sp>
        <p:nvSpPr>
          <p:cNvPr id="5" name="Date Placeholder 4">
            <a:extLst>
              <a:ext uri="{FF2B5EF4-FFF2-40B4-BE49-F238E27FC236}">
                <a16:creationId xmlns:a16="http://schemas.microsoft.com/office/drawing/2014/main" id="{E961EB28-8442-682E-D712-B33877D54744}"/>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0787134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option is to split the points into two sets: the points used in the interpolation operation and the points used to validate the results. </a:t>
            </a:r>
          </a:p>
          <a:p>
            <a:r>
              <a:rPr lang="en-US" sz="1200" b="0" i="0" kern="1200" dirty="0">
                <a:solidFill>
                  <a:schemeClr val="tx1"/>
                </a:solidFill>
                <a:effectLst/>
                <a:latin typeface="+mn-lt"/>
                <a:ea typeface="+mn-ea"/>
                <a:cs typeface="+mn-cs"/>
              </a:rPr>
              <a:t>While this method is easily implemented it does suffer from significant loss in power–i.e. we are using just half of the information to estimate the unsampled locations.</a:t>
            </a:r>
          </a:p>
          <a:p>
            <a:endParaRPr kumimoji="0" lang="en-US" altLang="nb-NO" sz="1200" b="0" i="0" u="none" strike="noStrike" kern="1200" cap="none" normalizeH="0" baseline="0" dirty="0">
              <a:ln>
                <a:noFill/>
              </a:ln>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better approach is to remove one data point from the dataset and interpolate its value using </a:t>
            </a:r>
            <a:r>
              <a:rPr lang="en-US" sz="1200" b="0" i="1" kern="1200" dirty="0">
                <a:solidFill>
                  <a:schemeClr val="tx1"/>
                </a:solidFill>
                <a:effectLst/>
                <a:latin typeface="+mn-lt"/>
                <a:ea typeface="+mn-ea"/>
                <a:cs typeface="+mn-cs"/>
              </a:rPr>
              <a:t>all other</a:t>
            </a:r>
            <a:r>
              <a:rPr lang="en-US" sz="1200" b="0" i="0" kern="1200" dirty="0">
                <a:solidFill>
                  <a:schemeClr val="tx1"/>
                </a:solidFill>
                <a:effectLst/>
                <a:latin typeface="+mn-lt"/>
                <a:ea typeface="+mn-ea"/>
                <a:cs typeface="+mn-cs"/>
              </a:rPr>
              <a:t> points in the dataset then repeating this process for each point in that dataset (while making sure that the interpolator parameters remain constant across each interpolation). The interpolated values are then compared with the actual values from the omitted point. This method is sometimes referred to as </a:t>
            </a:r>
            <a:r>
              <a:rPr lang="en-US" sz="1200" b="1" i="0" kern="1200" dirty="0">
                <a:solidFill>
                  <a:schemeClr val="tx1"/>
                </a:solidFill>
                <a:effectLst/>
                <a:latin typeface="+mn-lt"/>
                <a:ea typeface="+mn-ea"/>
                <a:cs typeface="+mn-cs"/>
              </a:rPr>
              <a:t>leave-one-out cross-validation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performance of the interpolator can be summarized by computing the root-mean of squared residuals (RMSE) from the errors as follows:</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87</a:t>
            </a:fld>
            <a:endParaRPr lang="nb-NO"/>
          </a:p>
        </p:txBody>
      </p:sp>
      <p:sp>
        <p:nvSpPr>
          <p:cNvPr id="5" name="Date Placeholder 4">
            <a:extLst>
              <a:ext uri="{FF2B5EF4-FFF2-40B4-BE49-F238E27FC236}">
                <a16:creationId xmlns:a16="http://schemas.microsoft.com/office/drawing/2014/main" id="{DCE24DAB-E16D-888C-DE5A-96AB72C546AF}"/>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6107535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https://mgimond.github.io/Spatial/spatial-interpolation.html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Yu Gothic UI" panose="020B0500000000000000" pitchFamily="34" charset="-128"/>
                <a:ea typeface="Yu Gothic UI" panose="020B0500000000000000" pitchFamily="34" charset="-128"/>
              </a:rPr>
              <a:t>the points used in the interpolation operation and the points used to validate the results. While this method is easily implemented (even via a pen and paper adoption) it does suffer from significant loss in power–i.e. we are using just half of the information to estimate the unsampled locations.</a:t>
            </a:r>
            <a:endParaRPr lang="nb-NO" sz="1200" dirty="0">
              <a:latin typeface="Yu Gothic UI" panose="020B0500000000000000" pitchFamily="34" charset="-128"/>
              <a:ea typeface="Yu Gothic UI" panose="020B0500000000000000" pitchFamily="34" charset="-128"/>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better approach is to remove one data point from the dataset and interpolate its value using </a:t>
            </a:r>
            <a:r>
              <a:rPr lang="en-US" sz="1200" b="0" i="1" kern="1200" dirty="0">
                <a:solidFill>
                  <a:schemeClr val="tx1"/>
                </a:solidFill>
                <a:effectLst/>
                <a:latin typeface="+mn-lt"/>
                <a:ea typeface="+mn-ea"/>
                <a:cs typeface="+mn-cs"/>
              </a:rPr>
              <a:t>all other</a:t>
            </a:r>
            <a:r>
              <a:rPr lang="en-US" sz="1200" b="0" i="0" kern="1200" dirty="0">
                <a:solidFill>
                  <a:schemeClr val="tx1"/>
                </a:solidFill>
                <a:effectLst/>
                <a:latin typeface="+mn-lt"/>
                <a:ea typeface="+mn-ea"/>
                <a:cs typeface="+mn-cs"/>
              </a:rPr>
              <a:t> points in the dataset then repeating this process for each point in that dataset (while making sure that the interpolator parameters remain constant across each interpolation). The interpolated values are then compared with the actual values from the omitted point. This method is sometimes referred to as </a:t>
            </a:r>
            <a:r>
              <a:rPr lang="en-US" sz="1200" b="1" i="0" kern="1200" dirty="0">
                <a:solidFill>
                  <a:schemeClr val="tx1"/>
                </a:solidFill>
                <a:effectLst/>
                <a:latin typeface="+mn-lt"/>
                <a:ea typeface="+mn-ea"/>
                <a:cs typeface="+mn-cs"/>
              </a:rPr>
              <a:t>leave-one-out cross-validation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performance of the interpolator can be summarized by computing the root-mean of squared residuals (RMSE) from the errors as follows:</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88</a:t>
            </a:fld>
            <a:endParaRPr lang="nb-NO"/>
          </a:p>
        </p:txBody>
      </p:sp>
      <p:sp>
        <p:nvSpPr>
          <p:cNvPr id="5" name="Date Placeholder 4">
            <a:extLst>
              <a:ext uri="{FF2B5EF4-FFF2-40B4-BE49-F238E27FC236}">
                <a16:creationId xmlns:a16="http://schemas.microsoft.com/office/drawing/2014/main" id="{E6D22D4C-402D-1BB6-8B19-DE3E4EDC5BCA}"/>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718709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performance of the interpolator can be summarized by computing the root-mean of squared residuals (RMSE) from the errors as follows:</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89</a:t>
            </a:fld>
            <a:endParaRPr lang="nb-NO"/>
          </a:p>
        </p:txBody>
      </p:sp>
      <p:sp>
        <p:nvSpPr>
          <p:cNvPr id="5" name="Date Placeholder 4">
            <a:extLst>
              <a:ext uri="{FF2B5EF4-FFF2-40B4-BE49-F238E27FC236}">
                <a16:creationId xmlns:a16="http://schemas.microsoft.com/office/drawing/2014/main" id="{3167333C-A6C0-E3D7-202D-C7CF2A1F5BC1}"/>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38763008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can create a scatterplot of the predicted vs. expected precipitation values from our dataset. The solid diagonal line represents the one-to-one slope (i.e. if the predicted values matched the true values exactly, then the points would fall on this line). The red dashed line is a linear fit to the points which is here to help </a:t>
            </a:r>
            <a:r>
              <a:rPr lang="en-US" sz="1200" b="0" i="1" kern="1200" dirty="0">
                <a:solidFill>
                  <a:schemeClr val="tx1"/>
                </a:solidFill>
                <a:effectLst/>
                <a:latin typeface="+mn-lt"/>
                <a:ea typeface="+mn-ea"/>
                <a:cs typeface="+mn-cs"/>
              </a:rPr>
              <a:t>guide</a:t>
            </a:r>
            <a:r>
              <a:rPr lang="en-US" sz="1200" b="0" i="0" kern="1200" dirty="0">
                <a:solidFill>
                  <a:schemeClr val="tx1"/>
                </a:solidFill>
                <a:effectLst/>
                <a:latin typeface="+mn-lt"/>
                <a:ea typeface="+mn-ea"/>
                <a:cs typeface="+mn-cs"/>
              </a:rPr>
              <a:t> our eyes along the pattern generated by these points.</a:t>
            </a: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90</a:t>
            </a:fld>
            <a:endParaRPr lang="nb-NO"/>
          </a:p>
        </p:txBody>
      </p:sp>
      <p:sp>
        <p:nvSpPr>
          <p:cNvPr id="5" name="Date Placeholder 4">
            <a:extLst>
              <a:ext uri="{FF2B5EF4-FFF2-40B4-BE49-F238E27FC236}">
                <a16:creationId xmlns:a16="http://schemas.microsoft.com/office/drawing/2014/main" id="{BF129858-D62C-45EE-F0DB-9D1392746EF2}"/>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0812786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nb-NO" altLang="nb-NO" sz="2800" dirty="0">
              <a:latin typeface="Yu Gothic UI" panose="020B0500000000000000" pitchFamily="34" charset="-128"/>
              <a:ea typeface="Yu Gothic UI" panose="020B05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A4961-C86A-4DEB-87C0-D9025FEF9437}"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F2E1B356-B3CF-412A-EF72-9E111D2E49BC}"/>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4096645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Visiting every location in a study area to measure the height, magnitude, or concentration of a phenomenon is usually difficult or expensive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Instead, dispersed sample input point locations can be selected and a predicted value can be assigned to all other locations.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 typical use for point interpolation is to create an elevation surface from a set of sample measurements. </a:t>
            </a:r>
          </a:p>
          <a:p>
            <a:r>
              <a:rPr lang="en-US" sz="1200" b="0" i="0" kern="1200" dirty="0">
                <a:solidFill>
                  <a:schemeClr val="tx1"/>
                </a:solidFill>
                <a:effectLst/>
                <a:latin typeface="+mn-lt"/>
                <a:ea typeface="+mn-ea"/>
                <a:cs typeface="+mn-cs"/>
              </a:rPr>
              <a:t>Each point represents a location where the elevation has been measured. </a:t>
            </a:r>
          </a:p>
          <a:p>
            <a:r>
              <a:rPr lang="en-US" sz="1200" b="0" i="0" kern="1200" dirty="0">
                <a:solidFill>
                  <a:schemeClr val="tx1"/>
                </a:solidFill>
                <a:effectLst/>
                <a:latin typeface="+mn-lt"/>
                <a:ea typeface="+mn-ea"/>
                <a:cs typeface="+mn-cs"/>
              </a:rPr>
              <a:t>The values between these input points are predicted by interpolation. By interpolating, the values for each cell between these input points will be predicted.</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13</a:t>
            </a:fld>
            <a:endParaRPr lang="nb-NO"/>
          </a:p>
        </p:txBody>
      </p:sp>
      <p:sp>
        <p:nvSpPr>
          <p:cNvPr id="5" name="Date Placeholder 4">
            <a:extLst>
              <a:ext uri="{FF2B5EF4-FFF2-40B4-BE49-F238E27FC236}">
                <a16:creationId xmlns:a16="http://schemas.microsoft.com/office/drawing/2014/main" id="{195E52BB-6919-46FD-7065-14859BF2B150}"/>
              </a:ext>
            </a:extLst>
          </p:cNvPr>
          <p:cNvSpPr>
            <a:spLocks noGrp="1"/>
          </p:cNvSpPr>
          <p:nvPr>
            <p:ph type="dt" idx="1"/>
          </p:nvPr>
        </p:nvSpPr>
        <p:spPr/>
        <p:txBody>
          <a:bodyPr/>
          <a:lstStyle/>
          <a:p>
            <a:r>
              <a:rPr lang="nb-NO"/>
              <a:t>26.01.2024</a:t>
            </a:r>
          </a:p>
        </p:txBody>
      </p:sp>
    </p:spTree>
    <p:extLst>
      <p:ext uri="{BB962C8B-B14F-4D97-AF65-F5344CB8AC3E}">
        <p14:creationId xmlns:p14="http://schemas.microsoft.com/office/powerpoint/2010/main" val="2132509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05.08.2024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104266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05.08.2024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229531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05.08.2024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489475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05.08.2024</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266072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05.08.2024</a:t>
            </a:fld>
            <a:endParaRPr lang="nb-NO"/>
          </a:p>
        </p:txBody>
      </p:sp>
    </p:spTree>
    <p:extLst>
      <p:ext uri="{BB962C8B-B14F-4D97-AF65-F5344CB8AC3E}">
        <p14:creationId xmlns:p14="http://schemas.microsoft.com/office/powerpoint/2010/main" val="3016134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BC82DA-7160-47C8-96F1-94D89085827F}" type="datetimeFigureOut">
              <a:rPr lang="nb-NO" smtClean="0"/>
              <a:t>05.08.2024</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569009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E4BC82DA-7160-47C8-96F1-94D89085827F}" type="datetimeFigureOut">
              <a:rPr lang="nb-NO" smtClean="0"/>
              <a:t>05.08.2024</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613159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E4BC82DA-7160-47C8-96F1-94D89085827F}" type="datetimeFigureOut">
              <a:rPr lang="nb-NO" smtClean="0"/>
              <a:t>05.08.2024</a:t>
            </a:fld>
            <a:endParaRPr lang="nb-NO"/>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nb-NO"/>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526615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E4BC82DA-7160-47C8-96F1-94D89085827F}" type="datetimeFigureOut">
              <a:rPr lang="nb-NO" smtClean="0"/>
              <a:t>05.08.2024</a:t>
            </a:fld>
            <a:endParaRPr lang="nb-NO"/>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b-NO"/>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861827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C82DA-7160-47C8-96F1-94D89085827F}" type="datetimeFigureOut">
              <a:rPr lang="nb-NO" smtClean="0"/>
              <a:t>05.08.2024</a:t>
            </a:fld>
            <a:endParaRPr lang="nb-NO"/>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nb-NO"/>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381814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05.08.2024</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669689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05.08.2024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2688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05.08.2024</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534671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05.08.2024</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7924798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05.08.2024</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523107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BC82DA-7160-47C8-96F1-94D89085827F}" type="datetimeFigureOut">
              <a:rPr lang="nb-NO" smtClean="0"/>
              <a:t>05.08.2024</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32158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E4BC82DA-7160-47C8-96F1-94D89085827F}" type="datetimeFigureOut">
              <a:rPr lang="nb-NO" smtClean="0"/>
              <a:t>05.08.2024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640601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E4BC82DA-7160-47C8-96F1-94D89085827F}" type="datetimeFigureOut">
              <a:rPr lang="nb-NO" smtClean="0"/>
              <a:t>05.08.2024</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50533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E4BC82DA-7160-47C8-96F1-94D89085827F}" type="datetimeFigureOut">
              <a:rPr lang="nb-NO" smtClean="0"/>
              <a:t>05.08.2024</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420128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C82DA-7160-47C8-96F1-94D89085827F}" type="datetimeFigureOut">
              <a:rPr lang="nb-NO" smtClean="0"/>
              <a:t>05.08.2024</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27443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05.08.2024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98281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05.08.2024</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941947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9000">
              <a:schemeClr val="bg1">
                <a:lumMod val="85000"/>
                <a:alpha val="51000"/>
              </a:schemeClr>
            </a:gs>
            <a:gs pos="100000">
              <a:schemeClr val="bg1">
                <a:lumMod val="75000"/>
              </a:schemeClr>
            </a:gs>
            <a:gs pos="100000">
              <a:schemeClr val="bg1">
                <a:lumMod val="6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C82DA-7160-47C8-96F1-94D89085827F}" type="datetimeFigureOut">
              <a:rPr lang="nb-NO" smtClean="0"/>
              <a:t>05.08.2024</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E5407-2E5C-4566-9518-EC5A26F8B2DD}" type="slidenum">
              <a:rPr lang="nb-NO" smtClean="0"/>
              <a:t>‹#›</a:t>
            </a:fld>
            <a:endParaRPr lang="nb-NO"/>
          </a:p>
        </p:txBody>
      </p:sp>
      <p:sp>
        <p:nvSpPr>
          <p:cNvPr id="7" name="Rectangle 6"/>
          <p:cNvSpPr/>
          <p:nvPr userDrawn="1"/>
        </p:nvSpPr>
        <p:spPr>
          <a:xfrm>
            <a:off x="422614" y="6377312"/>
            <a:ext cx="11769386" cy="461665"/>
          </a:xfrm>
          <a:prstGeom prst="rect">
            <a:avLst/>
          </a:prstGeom>
        </p:spPr>
        <p:txBody>
          <a:bodyPr wrap="square">
            <a:spAutoFit/>
          </a:bodyPr>
          <a:lstStyle/>
          <a:p>
            <a:pPr algn="r"/>
            <a:r>
              <a:rPr lang="en-GB" altLang="nb-NO" sz="2400" b="1" i="1" dirty="0">
                <a:solidFill>
                  <a:schemeClr val="bg1">
                    <a:alpha val="51000"/>
                  </a:schemeClr>
                </a:solidFill>
                <a:latin typeface="Yu Gothic UI" panose="020B0500000000000000" pitchFamily="34" charset="-128"/>
                <a:ea typeface="Yu Gothic UI" panose="020B0500000000000000" pitchFamily="34" charset="-128"/>
                <a:cs typeface="Segoe UI" panose="020B0502040204020203" pitchFamily="34" charset="0"/>
              </a:rPr>
              <a:t>Spatial analysis - Interpolation</a:t>
            </a:r>
            <a:endParaRPr lang="en-GB" sz="2400" b="1" i="1" dirty="0">
              <a:solidFill>
                <a:schemeClr val="bg1">
                  <a:alpha val="51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cxnSp>
        <p:nvCxnSpPr>
          <p:cNvPr id="8" name="Straight Connector 7"/>
          <p:cNvCxnSpPr/>
          <p:nvPr userDrawn="1"/>
        </p:nvCxnSpPr>
        <p:spPr>
          <a:xfrm>
            <a:off x="0" y="6366679"/>
            <a:ext cx="12192000" cy="0"/>
          </a:xfrm>
          <a:prstGeom prst="line">
            <a:avLst/>
          </a:prstGeom>
          <a:ln w="44450">
            <a:solidFill>
              <a:schemeClr val="bg1">
                <a:alpha val="4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2614" y="6525445"/>
            <a:ext cx="1919229" cy="165397"/>
          </a:xfrm>
          <a:prstGeom prst="rect">
            <a:avLst/>
          </a:prstGeom>
        </p:spPr>
      </p:pic>
    </p:spTree>
    <p:extLst>
      <p:ext uri="{BB962C8B-B14F-4D97-AF65-F5344CB8AC3E}">
        <p14:creationId xmlns:p14="http://schemas.microsoft.com/office/powerpoint/2010/main" val="3419627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9000">
              <a:schemeClr val="bg1">
                <a:lumMod val="85000"/>
                <a:alpha val="51000"/>
              </a:schemeClr>
            </a:gs>
            <a:gs pos="100000">
              <a:schemeClr val="bg1">
                <a:lumMod val="75000"/>
              </a:schemeClr>
            </a:gs>
            <a:gs pos="100000">
              <a:schemeClr val="bg1">
                <a:lumMod val="6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C82DA-7160-47C8-96F1-94D89085827F}" type="datetimeFigureOut">
              <a:rPr lang="nb-NO" smtClean="0"/>
              <a:t>05.08.2024</a:t>
            </a:fld>
            <a:endParaRPr lang="nb-NO"/>
          </a:p>
        </p:txBody>
      </p:sp>
      <p:cxnSp>
        <p:nvCxnSpPr>
          <p:cNvPr id="8" name="Straight Connector 7"/>
          <p:cNvCxnSpPr/>
          <p:nvPr userDrawn="1"/>
        </p:nvCxnSpPr>
        <p:spPr>
          <a:xfrm>
            <a:off x="0" y="6366679"/>
            <a:ext cx="12192000" cy="0"/>
          </a:xfrm>
          <a:prstGeom prst="line">
            <a:avLst/>
          </a:prstGeom>
          <a:ln w="44450">
            <a:solidFill>
              <a:schemeClr val="bg1">
                <a:alpha val="4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2614" y="6525445"/>
            <a:ext cx="1919229" cy="165397"/>
          </a:xfrm>
          <a:prstGeom prst="rect">
            <a:avLst/>
          </a:prstGeom>
        </p:spPr>
      </p:pic>
    </p:spTree>
    <p:extLst>
      <p:ext uri="{BB962C8B-B14F-4D97-AF65-F5344CB8AC3E}">
        <p14:creationId xmlns:p14="http://schemas.microsoft.com/office/powerpoint/2010/main" val="25646188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3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wmf"/></Relationships>
</file>

<file path=ppt/slides/_rels/slide6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4.wmf"/></Relationships>
</file>

<file path=ppt/slides/_rels/slide63.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hyperlink" Target="https://desktop.arcgis.com/en/arcmap/10.3/tools/spatial-analyst-toolbox/topo-to-raster.htm" TargetMode="External"/><Relationship Id="rId3" Type="http://schemas.openxmlformats.org/officeDocument/2006/relationships/hyperlink" Target="https://desktop.arcgis.com/en/arcmap/10.3/tools/spatial-analyst-toolbox/trend.htm" TargetMode="External"/><Relationship Id="rId7" Type="http://schemas.openxmlformats.org/officeDocument/2006/relationships/hyperlink" Target="https://desktop.arcgis.com/en/arcmap/10.3/tools/spatial-analyst-toolbox/spline-with-barriers.htm"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hyperlink" Target="https://desktop.arcgis.com/en/arcmap/10.3/tools/spatial-analyst-toolbox/spline.htm" TargetMode="External"/><Relationship Id="rId5" Type="http://schemas.openxmlformats.org/officeDocument/2006/relationships/hyperlink" Target="https://desktop.arcgis.com/en/arcmap/10.3/tools/spatial-analyst-toolbox/idw.htm" TargetMode="External"/><Relationship Id="rId4" Type="http://schemas.openxmlformats.org/officeDocument/2006/relationships/hyperlink" Target="https://desktop.arcgis.com/en/arcmap/10.3/tools/spatial-analyst-toolbox/natural-neighbor.htm" TargetMode="External"/><Relationship Id="rId9" Type="http://schemas.openxmlformats.org/officeDocument/2006/relationships/hyperlink" Target="https://desktop.arcgis.com/en/arcmap/10.3/tools/spatial-analyst-toolbox/kriging.htm"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94" b="38147"/>
          <a:stretch/>
        </p:blipFill>
        <p:spPr>
          <a:xfrm>
            <a:off x="0" y="-1505"/>
            <a:ext cx="12192000" cy="5655099"/>
          </a:xfrm>
          <a:prstGeom prst="rect">
            <a:avLst/>
          </a:prstGeom>
        </p:spPr>
      </p:pic>
      <p:sp>
        <p:nvSpPr>
          <p:cNvPr id="5" name="Rectangle 3"/>
          <p:cNvSpPr>
            <a:spLocks noGrp="1" noChangeArrowheads="1"/>
          </p:cNvSpPr>
          <p:nvPr>
            <p:ph type="subTitle" idx="1"/>
          </p:nvPr>
        </p:nvSpPr>
        <p:spPr>
          <a:xfrm>
            <a:off x="390525" y="2664119"/>
            <a:ext cx="4067173" cy="2573125"/>
          </a:xfrm>
          <a:solidFill>
            <a:schemeClr val="bg1">
              <a:alpha val="71000"/>
            </a:schemeClr>
          </a:solidFill>
        </p:spPr>
        <p:txBody>
          <a:bodyPr>
            <a:noAutofit/>
          </a:bodyPr>
          <a:lstStyle/>
          <a:p>
            <a:pPr algn="l">
              <a:lnSpc>
                <a:spcPct val="100000"/>
              </a:lnSpc>
            </a:pPr>
            <a:r>
              <a:rPr lang="nb-NO" altLang="nb-NO" sz="2000" dirty="0">
                <a:latin typeface="Yu Gothic UI" panose="020B0500000000000000" pitchFamily="34" charset="-128"/>
                <a:ea typeface="Yu Gothic UI" panose="020B0500000000000000" pitchFamily="34" charset="-128"/>
                <a:cs typeface="Segoe UI" panose="020B0502040204020203" pitchFamily="34" charset="0"/>
              </a:rPr>
              <a:t>GEO3460 – Landmåling, fotogrammetri og romlig analyse – vår 2024</a:t>
            </a:r>
          </a:p>
          <a:p>
            <a:pPr algn="l">
              <a:lnSpc>
                <a:spcPct val="100000"/>
              </a:lnSpc>
            </a:pPr>
            <a:endParaRPr lang="nb-NO" altLang="nb-NO" sz="2000" dirty="0">
              <a:latin typeface="Yu Gothic UI" panose="020B0500000000000000" pitchFamily="34" charset="-128"/>
              <a:ea typeface="Yu Gothic UI" panose="020B0500000000000000" pitchFamily="34" charset="-128"/>
              <a:cs typeface="Segoe UI" panose="020B0502040204020203" pitchFamily="34" charset="0"/>
            </a:endParaRPr>
          </a:p>
          <a:p>
            <a:pPr algn="l">
              <a:lnSpc>
                <a:spcPct val="100000"/>
              </a:lnSpc>
            </a:pPr>
            <a:r>
              <a:rPr lang="en-US" altLang="nb-NO" sz="2000" dirty="0">
                <a:latin typeface="Yu Gothic UI" panose="020B0500000000000000" pitchFamily="34" charset="-128"/>
                <a:ea typeface="Yu Gothic UI" panose="020B0500000000000000" pitchFamily="34" charset="-128"/>
                <a:cs typeface="Segoe UI" panose="020B0502040204020203" pitchFamily="34" charset="0"/>
              </a:rPr>
              <a:t>GEO3460 - Surveying, photogrammetry and spatial analysis - spring 2024</a:t>
            </a:r>
          </a:p>
        </p:txBody>
      </p:sp>
      <p:sp>
        <p:nvSpPr>
          <p:cNvPr id="2" name="Rectangle 1"/>
          <p:cNvSpPr/>
          <p:nvPr/>
        </p:nvSpPr>
        <p:spPr>
          <a:xfrm>
            <a:off x="0" y="5653595"/>
            <a:ext cx="12192001" cy="12044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Straight Connector 7"/>
          <p:cNvCxnSpPr/>
          <p:nvPr/>
        </p:nvCxnSpPr>
        <p:spPr>
          <a:xfrm>
            <a:off x="0" y="5645010"/>
            <a:ext cx="12192000" cy="0"/>
          </a:xfrm>
          <a:prstGeom prst="line">
            <a:avLst/>
          </a:prstGeom>
          <a:ln w="25400">
            <a:solidFill>
              <a:srgbClr val="0398F4"/>
            </a:solidFill>
          </a:ln>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4457700" y="2664119"/>
            <a:ext cx="7734301" cy="2573125"/>
          </a:xfrm>
          <a:prstGeom prst="rect">
            <a:avLst/>
          </a:prstGeom>
          <a:solidFill>
            <a:schemeClr val="bg1">
              <a:alpha val="52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altLang="nb-NO" dirty="0">
                <a:latin typeface="Yu Gothic UI" panose="020B0500000000000000" pitchFamily="34" charset="-128"/>
                <a:ea typeface="Yu Gothic UI" panose="020B0500000000000000" pitchFamily="34" charset="-128"/>
                <a:cs typeface="Segoe UI" panose="020B0502040204020203" pitchFamily="34" charset="0"/>
              </a:rPr>
              <a:t>Interpolation</a:t>
            </a:r>
            <a:br>
              <a:rPr lang="en-US" altLang="nb-NO" sz="5800" dirty="0">
                <a:latin typeface="Yu Gothic UI" panose="020B0500000000000000" pitchFamily="34" charset="-128"/>
                <a:ea typeface="Yu Gothic UI" panose="020B0500000000000000" pitchFamily="34" charset="-128"/>
                <a:cs typeface="Segoe UI" panose="020B0502040204020203" pitchFamily="34" charset="0"/>
              </a:rPr>
            </a:br>
            <a:endParaRPr lang="nb-NO" altLang="nb-NO" sz="3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0" name="Rectangle 9">
            <a:extLst>
              <a:ext uri="{FF2B5EF4-FFF2-40B4-BE49-F238E27FC236}">
                <a16:creationId xmlns:a16="http://schemas.microsoft.com/office/drawing/2014/main" id="{46B489E7-4DEB-4EC6-BB1F-1A37332EE241}"/>
              </a:ext>
            </a:extLst>
          </p:cNvPr>
          <p:cNvSpPr/>
          <p:nvPr/>
        </p:nvSpPr>
        <p:spPr>
          <a:xfrm>
            <a:off x="218008" y="6426229"/>
            <a:ext cx="4634602" cy="369332"/>
          </a:xfrm>
          <a:prstGeom prst="rect">
            <a:avLst/>
          </a:prstGeom>
        </p:spPr>
        <p:txBody>
          <a:bodyPr wrap="none">
            <a:spAutoFit/>
          </a:bodyPr>
          <a:lstStyle/>
          <a:p>
            <a:pPr algn="ctr"/>
            <a:r>
              <a:rPr lang="en-US" altLang="nb-NO" dirty="0">
                <a:latin typeface="Yu Gothic UI" panose="020B0500000000000000" pitchFamily="34" charset="-128"/>
                <a:ea typeface="Yu Gothic UI" panose="020B0500000000000000" pitchFamily="34" charset="-128"/>
                <a:cs typeface="Segoe UI" panose="020B0502040204020203" pitchFamily="34" charset="0"/>
              </a:rPr>
              <a:t>Based on the lectures by Dr. Livia </a:t>
            </a:r>
            <a:r>
              <a:rPr lang="en-US" altLang="nb-NO" dirty="0" err="1">
                <a:latin typeface="Yu Gothic UI" panose="020B0500000000000000" pitchFamily="34" charset="-128"/>
                <a:ea typeface="Yu Gothic UI" panose="020B0500000000000000" pitchFamily="34" charset="-128"/>
                <a:cs typeface="Segoe UI" panose="020B0502040204020203" pitchFamily="34" charset="0"/>
              </a:rPr>
              <a:t>Piermattei</a:t>
            </a:r>
            <a:endParaRPr lang="nb-NO" altLang="nb-NO"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10">
            <a:extLst>
              <a:ext uri="{FF2B5EF4-FFF2-40B4-BE49-F238E27FC236}">
                <a16:creationId xmlns:a16="http://schemas.microsoft.com/office/drawing/2014/main" id="{18456698-4A0A-4B27-962A-7805AA3EE32A}"/>
              </a:ext>
            </a:extLst>
          </p:cNvPr>
          <p:cNvSpPr/>
          <p:nvPr/>
        </p:nvSpPr>
        <p:spPr>
          <a:xfrm>
            <a:off x="5168931" y="5293483"/>
            <a:ext cx="3788217" cy="369332"/>
          </a:xfrm>
          <a:prstGeom prst="rect">
            <a:avLst/>
          </a:prstGeom>
        </p:spPr>
        <p:txBody>
          <a:bodyPr wrap="none">
            <a:spAutoFit/>
          </a:bodyPr>
          <a:lstStyle/>
          <a:p>
            <a:pPr algn="ctr"/>
            <a:r>
              <a:rPr lang="en-US" altLang="nb-NO" dirty="0">
                <a:latin typeface="Yu Gothic UI" panose="020B0500000000000000" pitchFamily="34" charset="-128"/>
                <a:ea typeface="Yu Gothic UI" panose="020B0500000000000000" pitchFamily="34" charset="-128"/>
                <a:cs typeface="Segoe UI" panose="020B0502040204020203" pitchFamily="34" charset="0"/>
              </a:rPr>
              <a:t>Martin Lund (e.m.lund@geo.uio.no)</a:t>
            </a:r>
            <a:endParaRPr lang="nb-NO" altLang="nb-NO"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5542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What is a spatial interpolation?</a:t>
            </a:r>
          </a:p>
        </p:txBody>
      </p:sp>
      <p:sp>
        <p:nvSpPr>
          <p:cNvPr id="5" name="Rectangle 3"/>
          <p:cNvSpPr txBox="1">
            <a:spLocks noChangeArrowheads="1"/>
          </p:cNvSpPr>
          <p:nvPr/>
        </p:nvSpPr>
        <p:spPr>
          <a:xfrm>
            <a:off x="482866" y="1454431"/>
            <a:ext cx="10578834" cy="29397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defRPr/>
            </a:pPr>
            <a:r>
              <a:rPr lang="en-US" sz="3200" dirty="0">
                <a:latin typeface="Yu Gothic UI" panose="020B0500000000000000" pitchFamily="34" charset="-128"/>
                <a:ea typeface="Yu Gothic UI" panose="020B0500000000000000" pitchFamily="34" charset="-128"/>
              </a:rPr>
              <a:t>For a given sample of measurements {z</a:t>
            </a:r>
            <a:r>
              <a:rPr lang="en-US" sz="3200" baseline="-25000" dirty="0">
                <a:latin typeface="Yu Gothic UI" panose="020B0500000000000000" pitchFamily="34" charset="-128"/>
                <a:ea typeface="Yu Gothic UI" panose="020B0500000000000000" pitchFamily="34" charset="-128"/>
              </a:rPr>
              <a:t>1</a:t>
            </a:r>
            <a:r>
              <a:rPr lang="en-US" sz="3200" dirty="0">
                <a:latin typeface="Yu Gothic UI" panose="020B0500000000000000" pitchFamily="34" charset="-128"/>
                <a:ea typeface="Yu Gothic UI" panose="020B0500000000000000" pitchFamily="34" charset="-128"/>
              </a:rPr>
              <a:t>,z</a:t>
            </a:r>
            <a:r>
              <a:rPr lang="en-US" sz="3200" baseline="-25000" dirty="0">
                <a:latin typeface="Yu Gothic UI" panose="020B0500000000000000" pitchFamily="34" charset="-128"/>
                <a:ea typeface="Yu Gothic UI" panose="020B0500000000000000" pitchFamily="34" charset="-128"/>
              </a:rPr>
              <a:t>2</a:t>
            </a:r>
            <a:r>
              <a:rPr lang="en-US" sz="3200" dirty="0">
                <a:latin typeface="Yu Gothic UI" panose="020B0500000000000000" pitchFamily="34" charset="-128"/>
                <a:ea typeface="Yu Gothic UI" panose="020B0500000000000000" pitchFamily="34" charset="-128"/>
              </a:rPr>
              <a:t>,...,</a:t>
            </a:r>
            <a:r>
              <a:rPr lang="en-US" sz="3200" dirty="0" err="1">
                <a:latin typeface="Yu Gothic UI" panose="020B0500000000000000" pitchFamily="34" charset="-128"/>
                <a:ea typeface="Yu Gothic UI" panose="020B0500000000000000" pitchFamily="34" charset="-128"/>
              </a:rPr>
              <a:t>z</a:t>
            </a:r>
            <a:r>
              <a:rPr lang="en-US" sz="3200" baseline="-25000" dirty="0" err="1">
                <a:latin typeface="Yu Gothic UI" panose="020B0500000000000000" pitchFamily="34" charset="-128"/>
                <a:ea typeface="Yu Gothic UI" panose="020B0500000000000000" pitchFamily="34" charset="-128"/>
              </a:rPr>
              <a:t>n</a:t>
            </a:r>
            <a:r>
              <a:rPr lang="en-US" sz="3200" dirty="0">
                <a:latin typeface="Yu Gothic UI" panose="020B0500000000000000" pitchFamily="34" charset="-128"/>
                <a:ea typeface="Yu Gothic UI" panose="020B0500000000000000" pitchFamily="34" charset="-128"/>
              </a:rPr>
              <a:t>} </a:t>
            </a:r>
          </a:p>
          <a:p>
            <a:pPr marL="0" lvl="0" indent="0" algn="ctr">
              <a:lnSpc>
                <a:spcPct val="100000"/>
              </a:lnSpc>
              <a:spcBef>
                <a:spcPts val="0"/>
              </a:spcBef>
              <a:buNone/>
              <a:defRPr/>
            </a:pPr>
            <a:r>
              <a:rPr lang="en-US" sz="3200" dirty="0">
                <a:latin typeface="Yu Gothic UI" panose="020B0500000000000000" pitchFamily="34" charset="-128"/>
                <a:ea typeface="Yu Gothic UI" panose="020B0500000000000000" pitchFamily="34" charset="-128"/>
              </a:rPr>
              <a:t>at locations {x</a:t>
            </a:r>
            <a:r>
              <a:rPr lang="en-US" sz="3200" baseline="-25000" dirty="0">
                <a:latin typeface="Yu Gothic UI" panose="020B0500000000000000" pitchFamily="34" charset="-128"/>
                <a:ea typeface="Yu Gothic UI" panose="020B0500000000000000" pitchFamily="34" charset="-128"/>
              </a:rPr>
              <a:t>1</a:t>
            </a:r>
            <a:r>
              <a:rPr lang="en-US" sz="3200" dirty="0">
                <a:latin typeface="Yu Gothic UI" panose="020B0500000000000000" pitchFamily="34" charset="-128"/>
                <a:ea typeface="Yu Gothic UI" panose="020B0500000000000000" pitchFamily="34" charset="-128"/>
              </a:rPr>
              <a:t>,x</a:t>
            </a:r>
            <a:r>
              <a:rPr lang="en-US" sz="3200" baseline="-25000" dirty="0">
                <a:latin typeface="Yu Gothic UI" panose="020B0500000000000000" pitchFamily="34" charset="-128"/>
                <a:ea typeface="Yu Gothic UI" panose="020B0500000000000000" pitchFamily="34" charset="-128"/>
              </a:rPr>
              <a:t>2</a:t>
            </a:r>
            <a:r>
              <a:rPr lang="en-US" sz="3200" dirty="0">
                <a:latin typeface="Yu Gothic UI" panose="020B0500000000000000" pitchFamily="34" charset="-128"/>
                <a:ea typeface="Yu Gothic UI" panose="020B0500000000000000" pitchFamily="34" charset="-128"/>
              </a:rPr>
              <a:t>,...,</a:t>
            </a:r>
            <a:r>
              <a:rPr lang="en-US" sz="3200" dirty="0" err="1">
                <a:latin typeface="Yu Gothic UI" panose="020B0500000000000000" pitchFamily="34" charset="-128"/>
                <a:ea typeface="Yu Gothic UI" panose="020B0500000000000000" pitchFamily="34" charset="-128"/>
              </a:rPr>
              <a:t>x</a:t>
            </a:r>
            <a:r>
              <a:rPr lang="en-US" sz="3200" baseline="-25000" dirty="0" err="1">
                <a:latin typeface="Yu Gothic UI" panose="020B0500000000000000" pitchFamily="34" charset="-128"/>
                <a:ea typeface="Yu Gothic UI" panose="020B0500000000000000" pitchFamily="34" charset="-128"/>
              </a:rPr>
              <a:t>n</a:t>
            </a:r>
            <a:r>
              <a:rPr lang="en-US" sz="3200" dirty="0">
                <a:latin typeface="Yu Gothic UI" panose="020B0500000000000000" pitchFamily="34" charset="-128"/>
                <a:ea typeface="Yu Gothic UI" panose="020B0500000000000000" pitchFamily="34" charset="-128"/>
              </a:rPr>
              <a:t>} </a:t>
            </a:r>
          </a:p>
          <a:p>
            <a:pPr marL="0" lvl="0" indent="0" algn="ctr">
              <a:lnSpc>
                <a:spcPct val="100000"/>
              </a:lnSpc>
              <a:spcBef>
                <a:spcPts val="0"/>
              </a:spcBef>
              <a:buNone/>
              <a:defRPr/>
            </a:pPr>
            <a:endParaRPr lang="en-US" sz="3200" dirty="0">
              <a:latin typeface="Yu Gothic UI" panose="020B0500000000000000" pitchFamily="34" charset="-128"/>
              <a:ea typeface="Yu Gothic UI" panose="020B0500000000000000" pitchFamily="34" charset="-128"/>
            </a:endParaRPr>
          </a:p>
          <a:p>
            <a:pPr marL="0" lvl="0" indent="0" algn="ctr">
              <a:lnSpc>
                <a:spcPct val="100000"/>
              </a:lnSpc>
              <a:spcBef>
                <a:spcPts val="0"/>
              </a:spcBef>
              <a:buNone/>
              <a:defRPr/>
            </a:pPr>
            <a:r>
              <a:rPr lang="en-US" sz="3200" dirty="0">
                <a:latin typeface="Yu Gothic UI" panose="020B0500000000000000" pitchFamily="34" charset="-128"/>
                <a:ea typeface="Yu Gothic UI" panose="020B0500000000000000" pitchFamily="34" charset="-128"/>
              </a:rPr>
              <a:t>…the main goal is </a:t>
            </a:r>
          </a:p>
          <a:p>
            <a:pPr marL="0" lvl="0" indent="0" algn="ctr">
              <a:lnSpc>
                <a:spcPct val="100000"/>
              </a:lnSpc>
              <a:spcBef>
                <a:spcPts val="0"/>
              </a:spcBef>
              <a:buNone/>
              <a:defRPr/>
            </a:pPr>
            <a:r>
              <a:rPr lang="en-US" sz="3200" dirty="0">
                <a:latin typeface="Yu Gothic UI" panose="020B0500000000000000" pitchFamily="34" charset="-128"/>
                <a:ea typeface="Yu Gothic UI" panose="020B0500000000000000" pitchFamily="34" charset="-128"/>
              </a:rPr>
              <a:t>to </a:t>
            </a:r>
            <a:r>
              <a:rPr lang="en-US" sz="3200" b="1" dirty="0">
                <a:latin typeface="Yu Gothic UI" panose="020B0500000000000000" pitchFamily="34" charset="-128"/>
                <a:ea typeface="Yu Gothic UI" panose="020B0500000000000000" pitchFamily="34" charset="-128"/>
              </a:rPr>
              <a:t>estimate</a:t>
            </a:r>
            <a:r>
              <a:rPr lang="en-US" sz="3200" dirty="0">
                <a:latin typeface="Yu Gothic UI" panose="020B0500000000000000" pitchFamily="34" charset="-128"/>
                <a:ea typeface="Yu Gothic UI" panose="020B0500000000000000" pitchFamily="34" charset="-128"/>
              </a:rPr>
              <a:t> the </a:t>
            </a:r>
            <a:r>
              <a:rPr lang="en-US" sz="3200" b="1" dirty="0">
                <a:latin typeface="Yu Gothic UI" panose="020B0500000000000000" pitchFamily="34" charset="-128"/>
                <a:ea typeface="Yu Gothic UI" panose="020B0500000000000000" pitchFamily="34" charset="-128"/>
              </a:rPr>
              <a:t>value z</a:t>
            </a:r>
            <a:r>
              <a:rPr lang="en-US" sz="3200" dirty="0">
                <a:latin typeface="Yu Gothic UI" panose="020B0500000000000000" pitchFamily="34" charset="-128"/>
                <a:ea typeface="Yu Gothic UI" panose="020B0500000000000000" pitchFamily="34" charset="-128"/>
              </a:rPr>
              <a:t> </a:t>
            </a:r>
          </a:p>
          <a:p>
            <a:pPr marL="0" lvl="0" indent="0" algn="ctr">
              <a:lnSpc>
                <a:spcPct val="100000"/>
              </a:lnSpc>
              <a:spcBef>
                <a:spcPts val="0"/>
              </a:spcBef>
              <a:buNone/>
              <a:defRPr/>
            </a:pPr>
            <a:r>
              <a:rPr lang="en-US" sz="3200" b="1" dirty="0">
                <a:latin typeface="Yu Gothic UI" panose="020B0500000000000000" pitchFamily="34" charset="-128"/>
                <a:ea typeface="Yu Gothic UI" panose="020B0500000000000000" pitchFamily="34" charset="-128"/>
              </a:rPr>
              <a:t>at some new point x</a:t>
            </a:r>
            <a:endParaRPr lang="nb-NO" altLang="nb-NO" sz="3200" b="1" dirty="0">
              <a:latin typeface="Yu Gothic UI" panose="020B0500000000000000" pitchFamily="34" charset="-128"/>
              <a:ea typeface="Yu Gothic UI" panose="020B0500000000000000" pitchFamily="34" charset="-128"/>
            </a:endParaRPr>
          </a:p>
          <a:p>
            <a:pPr marL="542925" indent="-542925" algn="ctr">
              <a:buClr>
                <a:srgbClr val="1F7F79"/>
              </a:buClr>
              <a:buFont typeface="Segoe UI" panose="020B0502040204020203" pitchFamily="34" charset="0"/>
              <a:buChar char="⃣"/>
            </a:pPr>
            <a:endParaRPr lang="en-US" altLang="nb-NO" sz="32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90714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When: Generating continuous surfaces from discrete data (samples)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Tree>
    <p:extLst>
      <p:ext uri="{BB962C8B-B14F-4D97-AF65-F5344CB8AC3E}">
        <p14:creationId xmlns:p14="http://schemas.microsoft.com/office/powerpoint/2010/main" val="1524277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34814" y="2298033"/>
            <a:ext cx="3531032" cy="3516907"/>
          </a:xfrm>
          <a:prstGeom prst="rect">
            <a:avLst/>
          </a:prstGeom>
          <a:solidFill>
            <a:srgbClr val="FFFFD9"/>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39" name="Group 38"/>
          <p:cNvGrpSpPr/>
          <p:nvPr/>
        </p:nvGrpSpPr>
        <p:grpSpPr>
          <a:xfrm>
            <a:off x="1496701" y="2652227"/>
            <a:ext cx="3215410" cy="3060340"/>
            <a:chOff x="1685580" y="2735623"/>
            <a:chExt cx="3215410" cy="3060340"/>
          </a:xfrm>
        </p:grpSpPr>
        <p:sp>
          <p:nvSpPr>
            <p:cNvPr id="40" name="Oval 39"/>
            <p:cNvSpPr/>
            <p:nvPr/>
          </p:nvSpPr>
          <p:spPr>
            <a:xfrm>
              <a:off x="1767002" y="3211340"/>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1" name="Oval 40"/>
            <p:cNvSpPr/>
            <p:nvPr/>
          </p:nvSpPr>
          <p:spPr>
            <a:xfrm>
              <a:off x="3910175" y="2735623"/>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2" name="Oval 41"/>
            <p:cNvSpPr/>
            <p:nvPr/>
          </p:nvSpPr>
          <p:spPr>
            <a:xfrm>
              <a:off x="3257860" y="4072810"/>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Oval 42"/>
            <p:cNvSpPr/>
            <p:nvPr/>
          </p:nvSpPr>
          <p:spPr>
            <a:xfrm>
              <a:off x="1685580" y="5582225"/>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Oval 43"/>
            <p:cNvSpPr/>
            <p:nvPr/>
          </p:nvSpPr>
          <p:spPr>
            <a:xfrm>
              <a:off x="2720348" y="5234652"/>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p:cNvSpPr/>
            <p:nvPr/>
          </p:nvSpPr>
          <p:spPr>
            <a:xfrm>
              <a:off x="4687252" y="5523918"/>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6" name="Rectangle 5"/>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When: Generating continuous surfaces from discrete data (samples)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4"/>
          <p:cNvSpPr/>
          <p:nvPr/>
        </p:nvSpPr>
        <p:spPr>
          <a:xfrm>
            <a:off x="3815193" y="2357033"/>
            <a:ext cx="595122" cy="369332"/>
          </a:xfrm>
          <a:prstGeom prst="rect">
            <a:avLst/>
          </a:prstGeom>
        </p:spPr>
        <p:txBody>
          <a:bodyPr wrap="square">
            <a:spAutoFit/>
          </a:bodyPr>
          <a:lstStyle/>
          <a:p>
            <a:r>
              <a:rPr lang="nb-NO" altLang="nb-NO" dirty="0">
                <a:latin typeface="Yu Gothic UI" panose="020B0500000000000000" pitchFamily="34" charset="-128"/>
                <a:ea typeface="Yu Gothic UI" panose="020B0500000000000000" pitchFamily="34" charset="-128"/>
              </a:rPr>
              <a:t> 20 </a:t>
            </a:r>
            <a:endParaRPr lang="nb-NO" dirty="0"/>
          </a:p>
        </p:txBody>
      </p:sp>
      <p:sp>
        <p:nvSpPr>
          <p:cNvPr id="21" name="Rectangle 20"/>
          <p:cNvSpPr/>
          <p:nvPr/>
        </p:nvSpPr>
        <p:spPr>
          <a:xfrm>
            <a:off x="3185648" y="3713993"/>
            <a:ext cx="595122" cy="369332"/>
          </a:xfrm>
          <a:prstGeom prst="rect">
            <a:avLst/>
          </a:prstGeom>
        </p:spPr>
        <p:txBody>
          <a:bodyPr wrap="square">
            <a:spAutoFit/>
          </a:bodyPr>
          <a:lstStyle/>
          <a:p>
            <a:r>
              <a:rPr lang="nb-NO" altLang="nb-NO" dirty="0">
                <a:latin typeface="Yu Gothic UI" panose="020B0500000000000000" pitchFamily="34" charset="-128"/>
                <a:ea typeface="Yu Gothic UI" panose="020B0500000000000000" pitchFamily="34" charset="-128"/>
              </a:rPr>
              <a:t> 16 </a:t>
            </a:r>
            <a:endParaRPr lang="nb-NO" dirty="0"/>
          </a:p>
        </p:txBody>
      </p:sp>
      <p:sp>
        <p:nvSpPr>
          <p:cNvPr id="22" name="Rectangle 21"/>
          <p:cNvSpPr/>
          <p:nvPr/>
        </p:nvSpPr>
        <p:spPr>
          <a:xfrm>
            <a:off x="4284635" y="4954665"/>
            <a:ext cx="595122" cy="369332"/>
          </a:xfrm>
          <a:prstGeom prst="rect">
            <a:avLst/>
          </a:prstGeom>
        </p:spPr>
        <p:txBody>
          <a:bodyPr wrap="square">
            <a:spAutoFit/>
          </a:bodyPr>
          <a:lstStyle/>
          <a:p>
            <a:r>
              <a:rPr lang="nb-NO" altLang="nb-NO" dirty="0">
                <a:latin typeface="Yu Gothic UI" panose="020B0500000000000000" pitchFamily="34" charset="-128"/>
                <a:ea typeface="Yu Gothic UI" panose="020B0500000000000000" pitchFamily="34" charset="-128"/>
              </a:rPr>
              <a:t> 20 </a:t>
            </a:r>
            <a:endParaRPr lang="nb-NO" dirty="0"/>
          </a:p>
        </p:txBody>
      </p:sp>
      <p:sp>
        <p:nvSpPr>
          <p:cNvPr id="23" name="Rectangle 22"/>
          <p:cNvSpPr/>
          <p:nvPr/>
        </p:nvSpPr>
        <p:spPr>
          <a:xfrm>
            <a:off x="2651723" y="5139331"/>
            <a:ext cx="595122" cy="369332"/>
          </a:xfrm>
          <a:prstGeom prst="rect">
            <a:avLst/>
          </a:prstGeom>
        </p:spPr>
        <p:txBody>
          <a:bodyPr wrap="square">
            <a:spAutoFit/>
          </a:bodyPr>
          <a:lstStyle/>
          <a:p>
            <a:r>
              <a:rPr lang="nb-NO" altLang="nb-NO" dirty="0">
                <a:latin typeface="Yu Gothic UI" panose="020B0500000000000000" pitchFamily="34" charset="-128"/>
                <a:ea typeface="Yu Gothic UI" panose="020B0500000000000000" pitchFamily="34" charset="-128"/>
              </a:rPr>
              <a:t> 27 </a:t>
            </a:r>
            <a:endParaRPr lang="nb-NO" dirty="0"/>
          </a:p>
        </p:txBody>
      </p:sp>
      <p:sp>
        <p:nvSpPr>
          <p:cNvPr id="24" name="Rectangle 23"/>
          <p:cNvSpPr/>
          <p:nvPr/>
        </p:nvSpPr>
        <p:spPr>
          <a:xfrm>
            <a:off x="1530158" y="5056359"/>
            <a:ext cx="462191" cy="369332"/>
          </a:xfrm>
          <a:prstGeom prst="rect">
            <a:avLst/>
          </a:prstGeom>
        </p:spPr>
        <p:txBody>
          <a:bodyPr wrap="square">
            <a:spAutoFit/>
          </a:bodyPr>
          <a:lstStyle/>
          <a:p>
            <a:r>
              <a:rPr lang="nb-NO" altLang="nb-NO" dirty="0">
                <a:latin typeface="Yu Gothic UI" panose="020B0500000000000000" pitchFamily="34" charset="-128"/>
                <a:ea typeface="Yu Gothic UI" panose="020B0500000000000000" pitchFamily="34" charset="-128"/>
              </a:rPr>
              <a:t>30</a:t>
            </a:r>
            <a:endParaRPr lang="nb-NO" dirty="0"/>
          </a:p>
        </p:txBody>
      </p:sp>
      <p:sp>
        <p:nvSpPr>
          <p:cNvPr id="25" name="Rectangle 24"/>
          <p:cNvSpPr/>
          <p:nvPr/>
        </p:nvSpPr>
        <p:spPr>
          <a:xfrm>
            <a:off x="1629483" y="2716304"/>
            <a:ext cx="462191" cy="369332"/>
          </a:xfrm>
          <a:prstGeom prst="rect">
            <a:avLst/>
          </a:prstGeom>
        </p:spPr>
        <p:txBody>
          <a:bodyPr wrap="square">
            <a:spAutoFit/>
          </a:bodyPr>
          <a:lstStyle/>
          <a:p>
            <a:r>
              <a:rPr lang="nb-NO" altLang="nb-NO" dirty="0">
                <a:latin typeface="Yu Gothic UI" panose="020B0500000000000000" pitchFamily="34" charset="-128"/>
                <a:ea typeface="Yu Gothic UI" panose="020B0500000000000000" pitchFamily="34" charset="-128"/>
              </a:rPr>
              <a:t>14</a:t>
            </a:r>
            <a:endParaRPr lang="nb-NO" dirty="0"/>
          </a:p>
        </p:txBody>
      </p:sp>
      <p:sp>
        <p:nvSpPr>
          <p:cNvPr id="46" name="Rectangle 45"/>
          <p:cNvSpPr/>
          <p:nvPr/>
        </p:nvSpPr>
        <p:spPr>
          <a:xfrm>
            <a:off x="4865846" y="4086325"/>
            <a:ext cx="1783384" cy="830997"/>
          </a:xfrm>
          <a:prstGeom prst="rect">
            <a:avLst/>
          </a:prstGeom>
        </p:spPr>
        <p:txBody>
          <a:bodyPr wrap="square">
            <a:spAutoFit/>
          </a:bodyPr>
          <a:lstStyle/>
          <a:p>
            <a:pPr algn="ctr">
              <a:defRPr/>
            </a:pPr>
            <a:r>
              <a:rPr lang="en-GB" altLang="nb-NO" sz="2400" i="1" kern="0" dirty="0">
                <a:latin typeface="Yu Gothic UI" panose="020B0500000000000000" pitchFamily="34" charset="-128"/>
                <a:ea typeface="Yu Gothic UI" panose="020B0500000000000000" pitchFamily="34" charset="-128"/>
              </a:rPr>
              <a:t>measured values</a:t>
            </a:r>
            <a:endParaRPr lang="en-US" altLang="nb-NO" sz="2400" i="1" kern="0" dirty="0">
              <a:latin typeface="Yu Gothic UI" panose="020B0500000000000000" pitchFamily="34" charset="-128"/>
              <a:ea typeface="Yu Gothic UI" panose="020B0500000000000000" pitchFamily="34" charset="-128"/>
            </a:endParaRPr>
          </a:p>
        </p:txBody>
      </p:sp>
      <p:sp>
        <p:nvSpPr>
          <p:cNvPr id="10" name="Freeform 9"/>
          <p:cNvSpPr/>
          <p:nvPr/>
        </p:nvSpPr>
        <p:spPr>
          <a:xfrm>
            <a:off x="3205424" y="4099727"/>
            <a:ext cx="1899139" cy="482321"/>
          </a:xfrm>
          <a:custGeom>
            <a:avLst/>
            <a:gdLst>
              <a:gd name="connsiteX0" fmla="*/ 0 w 1899139"/>
              <a:gd name="connsiteY0" fmla="*/ 0 h 482321"/>
              <a:gd name="connsiteX1" fmla="*/ 1115367 w 1899139"/>
              <a:gd name="connsiteY1" fmla="*/ 401935 h 482321"/>
              <a:gd name="connsiteX2" fmla="*/ 1899139 w 1899139"/>
              <a:gd name="connsiteY2" fmla="*/ 482321 h 482321"/>
            </a:gdLst>
            <a:ahLst/>
            <a:cxnLst>
              <a:cxn ang="0">
                <a:pos x="connsiteX0" y="connsiteY0"/>
              </a:cxn>
              <a:cxn ang="0">
                <a:pos x="connsiteX1" y="connsiteY1"/>
              </a:cxn>
              <a:cxn ang="0">
                <a:pos x="connsiteX2" y="connsiteY2"/>
              </a:cxn>
            </a:cxnLst>
            <a:rect l="l" t="t" r="r" b="b"/>
            <a:pathLst>
              <a:path w="1899139" h="482321">
                <a:moveTo>
                  <a:pt x="0" y="0"/>
                </a:moveTo>
                <a:cubicBezTo>
                  <a:pt x="399422" y="160774"/>
                  <a:pt x="798844" y="321548"/>
                  <a:pt x="1115367" y="401935"/>
                </a:cubicBezTo>
                <a:cubicBezTo>
                  <a:pt x="1431890" y="482322"/>
                  <a:pt x="1665514" y="482321"/>
                  <a:pt x="1899139" y="48232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14" name="Group 13"/>
          <p:cNvGrpSpPr/>
          <p:nvPr/>
        </p:nvGrpSpPr>
        <p:grpSpPr>
          <a:xfrm>
            <a:off x="4879757" y="1764181"/>
            <a:ext cx="6645493" cy="4074969"/>
            <a:chOff x="4879757" y="1764181"/>
            <a:chExt cx="6645493" cy="4074969"/>
          </a:xfrm>
        </p:grpSpPr>
        <p:grpSp>
          <p:nvGrpSpPr>
            <p:cNvPr id="8" name="Group 7"/>
            <p:cNvGrpSpPr/>
            <p:nvPr/>
          </p:nvGrpSpPr>
          <p:grpSpPr>
            <a:xfrm>
              <a:off x="4879757" y="1764181"/>
              <a:ext cx="6645493" cy="4074969"/>
              <a:chOff x="4879757" y="1764181"/>
              <a:chExt cx="6645493" cy="4074969"/>
            </a:xfrm>
          </p:grpSpPr>
          <p:sp>
            <p:nvSpPr>
              <p:cNvPr id="9" name="TekstSylinder 1"/>
              <p:cNvSpPr txBox="1">
                <a:spLocks noChangeArrowheads="1"/>
              </p:cNvSpPr>
              <p:nvPr/>
            </p:nvSpPr>
            <p:spPr bwMode="auto">
              <a:xfrm>
                <a:off x="4879757" y="1784537"/>
                <a:ext cx="38854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spcBef>
                    <a:spcPct val="20000"/>
                  </a:spcBef>
                  <a:buChar char="•"/>
                  <a:defRPr sz="2400">
                    <a:solidFill>
                      <a:schemeClr val="tx1"/>
                    </a:solidFill>
                    <a:latin typeface="Arial" panose="020B0604020202020204" pitchFamily="34" charset="0"/>
                  </a:defRPr>
                </a:lvl1pPr>
                <a:lvl2pPr marL="742950" indent="-285750" algn="l">
                  <a:spcBef>
                    <a:spcPct val="20000"/>
                  </a:spcBef>
                  <a:buChar char="–"/>
                  <a:defRPr>
                    <a:solidFill>
                      <a:schemeClr val="tx1"/>
                    </a:solidFill>
                    <a:latin typeface="Arial" panose="020B0604020202020204" pitchFamily="34" charset="0"/>
                  </a:defRPr>
                </a:lvl2pPr>
                <a:lvl3pPr marL="1143000" indent="-228600" algn="l">
                  <a:spcBef>
                    <a:spcPct val="20000"/>
                  </a:spcBef>
                  <a:buChar char="•"/>
                  <a:defRPr>
                    <a:solidFill>
                      <a:schemeClr val="tx1"/>
                    </a:solidFill>
                    <a:latin typeface="Arial" panose="020B0604020202020204" pitchFamily="34" charset="0"/>
                  </a:defRPr>
                </a:lvl3pPr>
                <a:lvl4pPr marL="1600200" indent="-228600" algn="l">
                  <a:spcBef>
                    <a:spcPct val="20000"/>
                  </a:spcBef>
                  <a:buChar char="–"/>
                  <a:defRPr>
                    <a:solidFill>
                      <a:schemeClr val="tx1"/>
                    </a:solidFill>
                    <a:latin typeface="Arial" panose="020B0604020202020204" pitchFamily="34" charset="0"/>
                  </a:defRPr>
                </a:lvl4pPr>
                <a:lvl5pPr marL="2057400" indent="-228600" algn="l">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nb-NO" altLang="nb-NO" sz="2800" dirty="0">
                    <a:latin typeface="Yu Gothic UI" panose="020B0500000000000000" pitchFamily="34" charset="-128"/>
                    <a:ea typeface="Yu Gothic UI" panose="020B0500000000000000" pitchFamily="34" charset="-128"/>
                  </a:rPr>
                  <a:t>Raster 5 x 5</a:t>
                </a:r>
              </a:p>
            </p:txBody>
          </p:sp>
          <p:pic>
            <p:nvPicPr>
              <p:cNvPr id="12" name="Picture 4" descr="interpolation1"/>
              <p:cNvPicPr>
                <a:picLocks noChangeAspect="1" noChangeArrowheads="1"/>
              </p:cNvPicPr>
              <p:nvPr/>
            </p:nvPicPr>
            <p:blipFill rotWithShape="1">
              <a:blip r:embed="rId3">
                <a:extLst>
                  <a:ext uri="{28A0092B-C50C-407E-A947-70E740481C1C}">
                    <a14:useLocalDpi xmlns:a14="http://schemas.microsoft.com/office/drawing/2010/main" val="0"/>
                  </a:ext>
                </a:extLst>
              </a:blip>
              <a:srcRect l="59349" t="18166" r="3169" b="2348"/>
              <a:stretch/>
            </p:blipFill>
            <p:spPr bwMode="auto">
              <a:xfrm>
                <a:off x="7994218" y="2322243"/>
                <a:ext cx="3531032" cy="351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235665" y="1764181"/>
                <a:ext cx="3023670" cy="523220"/>
              </a:xfrm>
              <a:prstGeom prst="rect">
                <a:avLst/>
              </a:prstGeom>
            </p:spPr>
            <p:txBody>
              <a:bodyPr wrap="square">
                <a:spAutoFit/>
              </a:bodyPr>
              <a:lstStyle/>
              <a:p>
                <a:pPr>
                  <a:defRPr/>
                </a:pPr>
                <a:r>
                  <a:rPr lang="en-GB" altLang="nb-NO" sz="2800" kern="0" dirty="0">
                    <a:latin typeface="Yu Gothic UI" panose="020B0500000000000000" pitchFamily="34" charset="-128"/>
                    <a:ea typeface="Yu Gothic UI" panose="020B0500000000000000" pitchFamily="34" charset="-128"/>
                  </a:rPr>
                  <a:t>Possible solution</a:t>
                </a:r>
                <a:endParaRPr lang="en-US" altLang="nb-NO" sz="2800" kern="0" dirty="0">
                  <a:latin typeface="Yu Gothic UI" panose="020B0500000000000000" pitchFamily="34" charset="-128"/>
                  <a:ea typeface="Yu Gothic UI" panose="020B0500000000000000" pitchFamily="34" charset="-128"/>
                </a:endParaRPr>
              </a:p>
            </p:txBody>
          </p:sp>
          <p:grpSp>
            <p:nvGrpSpPr>
              <p:cNvPr id="7" name="Group 6"/>
              <p:cNvGrpSpPr/>
              <p:nvPr/>
            </p:nvGrpSpPr>
            <p:grpSpPr>
              <a:xfrm>
                <a:off x="8169168" y="2652227"/>
                <a:ext cx="3215410" cy="3060340"/>
                <a:chOff x="1685580" y="2735623"/>
                <a:chExt cx="3215410" cy="3060340"/>
              </a:xfrm>
            </p:grpSpPr>
            <p:sp>
              <p:nvSpPr>
                <p:cNvPr id="26" name="Oval 25"/>
                <p:cNvSpPr/>
                <p:nvPr/>
              </p:nvSpPr>
              <p:spPr>
                <a:xfrm>
                  <a:off x="1767002" y="3211340"/>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p:cNvSpPr/>
                <p:nvPr/>
              </p:nvSpPr>
              <p:spPr>
                <a:xfrm>
                  <a:off x="3910175" y="2735623"/>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p:cNvSpPr/>
                <p:nvPr/>
              </p:nvSpPr>
              <p:spPr>
                <a:xfrm>
                  <a:off x="3257860" y="4072810"/>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p:cNvSpPr/>
                <p:nvPr/>
              </p:nvSpPr>
              <p:spPr>
                <a:xfrm>
                  <a:off x="1685580" y="5582225"/>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Oval 29"/>
                <p:cNvSpPr/>
                <p:nvPr/>
              </p:nvSpPr>
              <p:spPr>
                <a:xfrm>
                  <a:off x="2720348" y="5234652"/>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Oval 30"/>
                <p:cNvSpPr/>
                <p:nvPr/>
              </p:nvSpPr>
              <p:spPr>
                <a:xfrm>
                  <a:off x="4687252" y="5523918"/>
                  <a:ext cx="213738" cy="2137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sp>
          <p:nvSpPr>
            <p:cNvPr id="47" name="Rectangle 46"/>
            <p:cNvSpPr/>
            <p:nvPr/>
          </p:nvSpPr>
          <p:spPr>
            <a:xfrm>
              <a:off x="5930795" y="2893836"/>
              <a:ext cx="1783384" cy="830997"/>
            </a:xfrm>
            <a:prstGeom prst="rect">
              <a:avLst/>
            </a:prstGeom>
          </p:spPr>
          <p:txBody>
            <a:bodyPr wrap="square">
              <a:spAutoFit/>
            </a:bodyPr>
            <a:lstStyle/>
            <a:p>
              <a:pPr algn="ctr">
                <a:defRPr/>
              </a:pPr>
              <a:r>
                <a:rPr lang="en-GB" altLang="nb-NO" sz="2400" i="1" kern="0" dirty="0">
                  <a:latin typeface="Yu Gothic UI" panose="020B0500000000000000" pitchFamily="34" charset="-128"/>
                  <a:ea typeface="Yu Gothic UI" panose="020B0500000000000000" pitchFamily="34" charset="-128"/>
                </a:rPr>
                <a:t>predicted values</a:t>
              </a:r>
              <a:endParaRPr lang="en-US" altLang="nb-NO" sz="2400" i="1" kern="0" dirty="0">
                <a:latin typeface="Yu Gothic UI" panose="020B0500000000000000" pitchFamily="34" charset="-128"/>
                <a:ea typeface="Yu Gothic UI" panose="020B0500000000000000" pitchFamily="34" charset="-128"/>
              </a:endParaRPr>
            </a:p>
          </p:txBody>
        </p:sp>
        <p:sp>
          <p:nvSpPr>
            <p:cNvPr id="13" name="Freeform 12"/>
            <p:cNvSpPr/>
            <p:nvPr/>
          </p:nvSpPr>
          <p:spPr>
            <a:xfrm>
              <a:off x="6993653" y="3647552"/>
              <a:ext cx="1286189" cy="622997"/>
            </a:xfrm>
            <a:custGeom>
              <a:avLst/>
              <a:gdLst>
                <a:gd name="connsiteX0" fmla="*/ 0 w 1286189"/>
                <a:gd name="connsiteY0" fmla="*/ 0 h 622997"/>
                <a:gd name="connsiteX1" fmla="*/ 552659 w 1286189"/>
                <a:gd name="connsiteY1" fmla="*/ 411982 h 622997"/>
                <a:gd name="connsiteX2" fmla="*/ 1286189 w 1286189"/>
                <a:gd name="connsiteY2" fmla="*/ 622997 h 622997"/>
              </a:gdLst>
              <a:ahLst/>
              <a:cxnLst>
                <a:cxn ang="0">
                  <a:pos x="connsiteX0" y="connsiteY0"/>
                </a:cxn>
                <a:cxn ang="0">
                  <a:pos x="connsiteX1" y="connsiteY1"/>
                </a:cxn>
                <a:cxn ang="0">
                  <a:pos x="connsiteX2" y="connsiteY2"/>
                </a:cxn>
              </a:cxnLst>
              <a:rect l="l" t="t" r="r" b="b"/>
              <a:pathLst>
                <a:path w="1286189" h="622997">
                  <a:moveTo>
                    <a:pt x="0" y="0"/>
                  </a:moveTo>
                  <a:cubicBezTo>
                    <a:pt x="169147" y="154074"/>
                    <a:pt x="338294" y="308149"/>
                    <a:pt x="552659" y="411982"/>
                  </a:cubicBezTo>
                  <a:cubicBezTo>
                    <a:pt x="767024" y="515815"/>
                    <a:pt x="1026606" y="569406"/>
                    <a:pt x="1286189" y="62299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338959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2613" y="1777050"/>
            <a:ext cx="11284477" cy="445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When: Generating continuous surfaces from discrete data (samples)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8" name="Picture 7"/>
          <p:cNvPicPr>
            <a:picLocks noChangeAspect="1"/>
          </p:cNvPicPr>
          <p:nvPr/>
        </p:nvPicPr>
        <p:blipFill rotWithShape="1">
          <a:blip r:embed="rId3"/>
          <a:srcRect l="41514" r="42404"/>
          <a:stretch/>
        </p:blipFill>
        <p:spPr>
          <a:xfrm>
            <a:off x="3935326" y="1883376"/>
            <a:ext cx="1388193" cy="4060560"/>
          </a:xfrm>
          <a:prstGeom prst="rect">
            <a:avLst/>
          </a:prstGeom>
        </p:spPr>
      </p:pic>
      <p:pic>
        <p:nvPicPr>
          <p:cNvPr id="4" name="Picture 3"/>
          <p:cNvPicPr>
            <a:picLocks noChangeAspect="1"/>
          </p:cNvPicPr>
          <p:nvPr/>
        </p:nvPicPr>
        <p:blipFill>
          <a:blip r:embed="rId4"/>
          <a:stretch>
            <a:fillRect/>
          </a:stretch>
        </p:blipFill>
        <p:spPr>
          <a:xfrm>
            <a:off x="845380" y="2104784"/>
            <a:ext cx="2866769" cy="3667329"/>
          </a:xfrm>
          <a:prstGeom prst="rect">
            <a:avLst/>
          </a:prstGeom>
        </p:spPr>
      </p:pic>
      <p:sp>
        <p:nvSpPr>
          <p:cNvPr id="10" name="Rectangle 9"/>
          <p:cNvSpPr/>
          <p:nvPr/>
        </p:nvSpPr>
        <p:spPr>
          <a:xfrm>
            <a:off x="2420066" y="5824413"/>
            <a:ext cx="4507066" cy="461665"/>
          </a:xfrm>
          <a:prstGeom prst="rect">
            <a:avLst/>
          </a:prstGeom>
        </p:spPr>
        <p:txBody>
          <a:bodyPr wrap="square">
            <a:spAutoFit/>
          </a:bodyPr>
          <a:lstStyle/>
          <a:p>
            <a:pPr algn="ctr">
              <a:defRPr/>
            </a:pPr>
            <a:r>
              <a:rPr lang="en-GB" altLang="nb-NO" sz="2400" i="1" kern="0" dirty="0">
                <a:latin typeface="Yu Gothic UI" panose="020B0500000000000000" pitchFamily="34" charset="-128"/>
                <a:ea typeface="Yu Gothic UI" panose="020B0500000000000000" pitchFamily="34" charset="-128"/>
              </a:rPr>
              <a:t>measured values (input points)</a:t>
            </a:r>
            <a:endParaRPr lang="en-US" altLang="nb-NO" sz="2400" i="1" kern="0" dirty="0">
              <a:latin typeface="Yu Gothic UI" panose="020B0500000000000000" pitchFamily="34" charset="-128"/>
              <a:ea typeface="Yu Gothic UI" panose="020B0500000000000000" pitchFamily="34" charset="-128"/>
            </a:endParaRPr>
          </a:p>
        </p:txBody>
      </p:sp>
      <p:sp>
        <p:nvSpPr>
          <p:cNvPr id="12" name="Freeform 11"/>
          <p:cNvSpPr/>
          <p:nvPr/>
        </p:nvSpPr>
        <p:spPr>
          <a:xfrm>
            <a:off x="1936262" y="5566787"/>
            <a:ext cx="656212" cy="533060"/>
          </a:xfrm>
          <a:custGeom>
            <a:avLst/>
            <a:gdLst>
              <a:gd name="connsiteX0" fmla="*/ 0 w 1899139"/>
              <a:gd name="connsiteY0" fmla="*/ 0 h 482321"/>
              <a:gd name="connsiteX1" fmla="*/ 1115367 w 1899139"/>
              <a:gd name="connsiteY1" fmla="*/ 401935 h 482321"/>
              <a:gd name="connsiteX2" fmla="*/ 1899139 w 1899139"/>
              <a:gd name="connsiteY2" fmla="*/ 482321 h 482321"/>
            </a:gdLst>
            <a:ahLst/>
            <a:cxnLst>
              <a:cxn ang="0">
                <a:pos x="connsiteX0" y="connsiteY0"/>
              </a:cxn>
              <a:cxn ang="0">
                <a:pos x="connsiteX1" y="connsiteY1"/>
              </a:cxn>
              <a:cxn ang="0">
                <a:pos x="connsiteX2" y="connsiteY2"/>
              </a:cxn>
            </a:cxnLst>
            <a:rect l="l" t="t" r="r" b="b"/>
            <a:pathLst>
              <a:path w="1899139" h="482321">
                <a:moveTo>
                  <a:pt x="0" y="0"/>
                </a:moveTo>
                <a:cubicBezTo>
                  <a:pt x="399422" y="160774"/>
                  <a:pt x="798844" y="321548"/>
                  <a:pt x="1115367" y="401935"/>
                </a:cubicBezTo>
                <a:cubicBezTo>
                  <a:pt x="1431890" y="482322"/>
                  <a:pt x="1665514" y="482321"/>
                  <a:pt x="1899139" y="48232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7" name="Group 6"/>
          <p:cNvGrpSpPr/>
          <p:nvPr/>
        </p:nvGrpSpPr>
        <p:grpSpPr>
          <a:xfrm>
            <a:off x="5627353" y="2104784"/>
            <a:ext cx="6302914" cy="3680197"/>
            <a:chOff x="5627353" y="2104784"/>
            <a:chExt cx="6302914" cy="3680197"/>
          </a:xfrm>
        </p:grpSpPr>
        <p:sp>
          <p:nvSpPr>
            <p:cNvPr id="2" name="Rectangle 1"/>
            <p:cNvSpPr/>
            <p:nvPr/>
          </p:nvSpPr>
          <p:spPr>
            <a:xfrm>
              <a:off x="8655337" y="2104784"/>
              <a:ext cx="3142735" cy="2677656"/>
            </a:xfrm>
            <a:prstGeom prst="rect">
              <a:avLst/>
            </a:prstGeom>
          </p:spPr>
          <p:txBody>
            <a:bodyPr wrap="square">
              <a:spAutoFit/>
            </a:bodyPr>
            <a:lstStyle/>
            <a:p>
              <a:pPr lvl="0" eaLnBrk="0" fontAlgn="base" hangingPunct="0">
                <a:spcBef>
                  <a:spcPct val="0"/>
                </a:spcBef>
                <a:spcAft>
                  <a:spcPct val="0"/>
                </a:spcAft>
              </a:pPr>
              <a:r>
                <a:rPr lang="en-GB" altLang="nb-NO" sz="2800" dirty="0">
                  <a:solidFill>
                    <a:schemeClr val="tx1">
                      <a:lumMod val="50000"/>
                      <a:lumOff val="50000"/>
                    </a:schemeClr>
                  </a:solidFill>
                  <a:latin typeface="Yu Gothic UI" panose="020B0500000000000000" pitchFamily="34" charset="-128"/>
                  <a:ea typeface="Yu Gothic UI" panose="020B0500000000000000" pitchFamily="34" charset="-128"/>
                </a:rPr>
                <a:t>The resulting grid is a prediction of what the elevation is at any location on the actual surface.</a:t>
              </a:r>
              <a:endParaRPr lang="en-GB" altLang="nb-NO" sz="1050" dirty="0">
                <a:solidFill>
                  <a:schemeClr val="tx1">
                    <a:lumMod val="50000"/>
                    <a:lumOff val="50000"/>
                  </a:schemeClr>
                </a:solidFill>
                <a:latin typeface="Yu Gothic UI" panose="020B0500000000000000" pitchFamily="34" charset="-128"/>
                <a:ea typeface="Yu Gothic UI" panose="020B0500000000000000" pitchFamily="34" charset="-128"/>
              </a:endParaRPr>
            </a:p>
          </p:txBody>
        </p:sp>
        <p:pic>
          <p:nvPicPr>
            <p:cNvPr id="5" name="Picture 4"/>
            <p:cNvPicPr>
              <a:picLocks noChangeAspect="1"/>
            </p:cNvPicPr>
            <p:nvPr/>
          </p:nvPicPr>
          <p:blipFill>
            <a:blip r:embed="rId5"/>
            <a:stretch>
              <a:fillRect/>
            </a:stretch>
          </p:blipFill>
          <p:spPr>
            <a:xfrm>
              <a:off x="5627353" y="2104784"/>
              <a:ext cx="2889642" cy="3667329"/>
            </a:xfrm>
            <a:prstGeom prst="rect">
              <a:avLst/>
            </a:prstGeom>
          </p:spPr>
        </p:pic>
        <p:sp>
          <p:nvSpPr>
            <p:cNvPr id="13" name="Rectangle 12"/>
            <p:cNvSpPr/>
            <p:nvPr/>
          </p:nvSpPr>
          <p:spPr>
            <a:xfrm>
              <a:off x="8485001" y="5323316"/>
              <a:ext cx="3445266" cy="461665"/>
            </a:xfrm>
            <a:prstGeom prst="rect">
              <a:avLst/>
            </a:prstGeom>
          </p:spPr>
          <p:txBody>
            <a:bodyPr wrap="square">
              <a:spAutoFit/>
            </a:bodyPr>
            <a:lstStyle/>
            <a:p>
              <a:pPr algn="ctr">
                <a:defRPr/>
              </a:pPr>
              <a:r>
                <a:rPr lang="en-GB" altLang="nb-NO" sz="2400" i="1" kern="0" dirty="0">
                  <a:latin typeface="Yu Gothic UI" panose="020B0500000000000000" pitchFamily="34" charset="-128"/>
                  <a:ea typeface="Yu Gothic UI" panose="020B0500000000000000" pitchFamily="34" charset="-128"/>
                </a:rPr>
                <a:t>predicted values</a:t>
              </a:r>
              <a:endParaRPr lang="en-US" altLang="nb-NO" sz="2400" i="1" kern="0" dirty="0">
                <a:latin typeface="Yu Gothic UI" panose="020B0500000000000000" pitchFamily="34" charset="-128"/>
                <a:ea typeface="Yu Gothic UI" panose="020B0500000000000000" pitchFamily="34" charset="-128"/>
              </a:endParaRPr>
            </a:p>
          </p:txBody>
        </p:sp>
        <p:sp>
          <p:nvSpPr>
            <p:cNvPr id="3" name="Freeform 2"/>
            <p:cNvSpPr/>
            <p:nvPr/>
          </p:nvSpPr>
          <p:spPr>
            <a:xfrm>
              <a:off x="8205099" y="5335954"/>
              <a:ext cx="798223" cy="250930"/>
            </a:xfrm>
            <a:custGeom>
              <a:avLst/>
              <a:gdLst>
                <a:gd name="connsiteX0" fmla="*/ 0 w 813916"/>
                <a:gd name="connsiteY0" fmla="*/ 0 h 432080"/>
                <a:gd name="connsiteX1" fmla="*/ 381837 w 813916"/>
                <a:gd name="connsiteY1" fmla="*/ 351693 h 432080"/>
                <a:gd name="connsiteX2" fmla="*/ 813916 w 813916"/>
                <a:gd name="connsiteY2" fmla="*/ 432080 h 432080"/>
              </a:gdLst>
              <a:ahLst/>
              <a:cxnLst>
                <a:cxn ang="0">
                  <a:pos x="connsiteX0" y="connsiteY0"/>
                </a:cxn>
                <a:cxn ang="0">
                  <a:pos x="connsiteX1" y="connsiteY1"/>
                </a:cxn>
                <a:cxn ang="0">
                  <a:pos x="connsiteX2" y="connsiteY2"/>
                </a:cxn>
              </a:cxnLst>
              <a:rect l="l" t="t" r="r" b="b"/>
              <a:pathLst>
                <a:path w="813916" h="432080">
                  <a:moveTo>
                    <a:pt x="0" y="0"/>
                  </a:moveTo>
                  <a:cubicBezTo>
                    <a:pt x="123092" y="139840"/>
                    <a:pt x="246184" y="279680"/>
                    <a:pt x="381837" y="351693"/>
                  </a:cubicBezTo>
                  <a:cubicBezTo>
                    <a:pt x="517490" y="423706"/>
                    <a:pt x="665703" y="427893"/>
                    <a:pt x="813916" y="43208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14" name="Rectangle 13"/>
          <p:cNvSpPr/>
          <p:nvPr/>
        </p:nvSpPr>
        <p:spPr>
          <a:xfrm>
            <a:off x="3917921" y="1697408"/>
            <a:ext cx="4507066" cy="461665"/>
          </a:xfrm>
          <a:prstGeom prst="rect">
            <a:avLst/>
          </a:prstGeom>
        </p:spPr>
        <p:txBody>
          <a:bodyPr wrap="square">
            <a:spAutoFit/>
          </a:bodyPr>
          <a:lstStyle/>
          <a:p>
            <a:pPr>
              <a:defRPr/>
            </a:pPr>
            <a:r>
              <a:rPr lang="en-GB" altLang="nb-NO" sz="2400" kern="0" dirty="0">
                <a:latin typeface="Yu Gothic UI" panose="020B0500000000000000" pitchFamily="34" charset="-128"/>
                <a:ea typeface="Yu Gothic UI" panose="020B0500000000000000" pitchFamily="34" charset="-128"/>
              </a:rPr>
              <a:t>Elevation</a:t>
            </a:r>
            <a:endParaRPr lang="en-US" altLang="nb-NO" sz="2400" kern="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5594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083199" y="1437783"/>
            <a:ext cx="7479280" cy="4319587"/>
            <a:chOff x="3083199" y="1437783"/>
            <a:chExt cx="7479280" cy="4319587"/>
          </a:xfrm>
        </p:grpSpPr>
        <p:pic>
          <p:nvPicPr>
            <p:cNvPr id="9" name="Picture 4" descr="t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3199" y="1437783"/>
              <a:ext cx="5070475"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8687394" y="2441476"/>
              <a:ext cx="1875085" cy="1440699"/>
              <a:chOff x="8687394" y="2441476"/>
              <a:chExt cx="1875085" cy="1440699"/>
            </a:xfrm>
          </p:grpSpPr>
          <p:sp>
            <p:nvSpPr>
              <p:cNvPr id="3" name="Rectangle 2"/>
              <p:cNvSpPr/>
              <p:nvPr/>
            </p:nvSpPr>
            <p:spPr>
              <a:xfrm>
                <a:off x="8687394" y="3235844"/>
                <a:ext cx="1875085" cy="646331"/>
              </a:xfrm>
              <a:prstGeom prst="rect">
                <a:avLst/>
              </a:prstGeom>
            </p:spPr>
            <p:txBody>
              <a:bodyPr wrap="square">
                <a:spAutoFit/>
              </a:bodyPr>
              <a:lstStyle/>
              <a:p>
                <a:pPr marL="0" lvl="1" algn="ctr">
                  <a:lnSpc>
                    <a:spcPct val="100000"/>
                  </a:lnSpc>
                  <a:spcBef>
                    <a:spcPts val="0"/>
                  </a:spcBef>
                </a:pPr>
                <a:r>
                  <a:rPr lang="en-US" altLang="nb-NO" sz="3600" dirty="0">
                    <a:solidFill>
                      <a:prstClr val="black"/>
                    </a:solidFill>
                    <a:latin typeface="Yu Gothic UI" panose="020B0500000000000000" pitchFamily="34" charset="-128"/>
                    <a:ea typeface="Yu Gothic UI" panose="020B0500000000000000" pitchFamily="34" charset="-128"/>
                  </a:rPr>
                  <a:t>TIN</a:t>
                </a:r>
              </a:p>
            </p:txBody>
          </p:sp>
          <p:cxnSp>
            <p:nvCxnSpPr>
              <p:cNvPr id="8" name="Straight Arrow Connector 7"/>
              <p:cNvCxnSpPr>
                <a:stCxn id="2" idx="2"/>
                <a:endCxn id="3" idx="0"/>
              </p:cNvCxnSpPr>
              <p:nvPr/>
            </p:nvCxnSpPr>
            <p:spPr>
              <a:xfrm>
                <a:off x="9624937" y="2441476"/>
                <a:ext cx="0" cy="794368"/>
              </a:xfrm>
              <a:prstGeom prst="straightConnector1">
                <a:avLst/>
              </a:prstGeom>
              <a:ln w="635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3083199" y="1436195"/>
            <a:ext cx="7065280" cy="4319588"/>
            <a:chOff x="3083199" y="1436195"/>
            <a:chExt cx="7065280" cy="4319588"/>
          </a:xfrm>
        </p:grpSpPr>
        <p:pic>
          <p:nvPicPr>
            <p:cNvPr id="11" name="Picture 7" descr="ras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3199" y="1436195"/>
              <a:ext cx="5070475"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9101396" y="3882175"/>
              <a:ext cx="1047083" cy="1458406"/>
              <a:chOff x="9101396" y="3882175"/>
              <a:chExt cx="1047083" cy="1458406"/>
            </a:xfrm>
          </p:grpSpPr>
          <p:sp>
            <p:nvSpPr>
              <p:cNvPr id="4" name="Rectangle 3"/>
              <p:cNvSpPr/>
              <p:nvPr/>
            </p:nvSpPr>
            <p:spPr>
              <a:xfrm>
                <a:off x="9101396" y="4694250"/>
                <a:ext cx="1047083" cy="646331"/>
              </a:xfrm>
              <a:prstGeom prst="rect">
                <a:avLst/>
              </a:prstGeom>
            </p:spPr>
            <p:txBody>
              <a:bodyPr wrap="none">
                <a:spAutoFit/>
              </a:bodyPr>
              <a:lstStyle/>
              <a:p>
                <a:pPr marL="0" lvl="1" algn="ctr">
                  <a:lnSpc>
                    <a:spcPct val="100000"/>
                  </a:lnSpc>
                  <a:spcBef>
                    <a:spcPts val="0"/>
                  </a:spcBef>
                </a:pPr>
                <a:r>
                  <a:rPr lang="en-US" altLang="nb-NO" sz="3600" dirty="0">
                    <a:solidFill>
                      <a:prstClr val="black"/>
                    </a:solidFill>
                    <a:latin typeface="Yu Gothic UI" panose="020B0500000000000000" pitchFamily="34" charset="-128"/>
                    <a:ea typeface="Yu Gothic UI" panose="020B0500000000000000" pitchFamily="34" charset="-128"/>
                  </a:rPr>
                  <a:t>Grid</a:t>
                </a:r>
              </a:p>
            </p:txBody>
          </p:sp>
          <p:cxnSp>
            <p:nvCxnSpPr>
              <p:cNvPr id="14" name="Straight Arrow Connector 13"/>
              <p:cNvCxnSpPr>
                <a:stCxn id="3" idx="2"/>
                <a:endCxn id="4" idx="0"/>
              </p:cNvCxnSpPr>
              <p:nvPr/>
            </p:nvCxnSpPr>
            <p:spPr>
              <a:xfrm>
                <a:off x="9624937" y="3882175"/>
                <a:ext cx="1" cy="812075"/>
              </a:xfrm>
              <a:prstGeom prst="straightConnector1">
                <a:avLst/>
              </a:prstGeom>
              <a:ln w="635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pic>
        <p:nvPicPr>
          <p:cNvPr id="12" name="Picture 6" descr="contou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3199" y="1436195"/>
            <a:ext cx="5070475"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When: Conversion between data models</a:t>
            </a:r>
            <a:endParaRPr lang="nb-NO" sz="4400" b="1" dirty="0">
              <a:solidFill>
                <a:srgbClr val="1F7F79"/>
              </a:solidFill>
              <a:latin typeface="Yu Gothic UI" panose="020B0500000000000000" pitchFamily="34" charset="-128"/>
              <a:ea typeface="Yu Gothic UI" panose="020B0500000000000000" pitchFamily="34" charset="-128"/>
            </a:endParaRPr>
          </a:p>
        </p:txBody>
      </p:sp>
      <p:sp>
        <p:nvSpPr>
          <p:cNvPr id="2" name="Rectangle 1"/>
          <p:cNvSpPr/>
          <p:nvPr/>
        </p:nvSpPr>
        <p:spPr>
          <a:xfrm>
            <a:off x="8867358" y="1795145"/>
            <a:ext cx="1515158" cy="646331"/>
          </a:xfrm>
          <a:prstGeom prst="rect">
            <a:avLst/>
          </a:prstGeom>
        </p:spPr>
        <p:txBody>
          <a:bodyPr wrap="none">
            <a:spAutoFit/>
          </a:bodyPr>
          <a:lstStyle/>
          <a:p>
            <a:pPr marL="0" lvl="1" algn="ctr">
              <a:lnSpc>
                <a:spcPct val="100000"/>
              </a:lnSpc>
              <a:spcBef>
                <a:spcPts val="0"/>
              </a:spcBef>
            </a:pPr>
            <a:r>
              <a:rPr lang="en-US" altLang="nb-NO" sz="3600" dirty="0">
                <a:solidFill>
                  <a:prstClr val="black"/>
                </a:solidFill>
                <a:latin typeface="Yu Gothic UI" panose="020B0500000000000000" pitchFamily="34" charset="-128"/>
                <a:ea typeface="Yu Gothic UI" panose="020B0500000000000000" pitchFamily="34" charset="-128"/>
              </a:rPr>
              <a:t>Vector</a:t>
            </a:r>
          </a:p>
        </p:txBody>
      </p:sp>
    </p:spTree>
    <p:extLst>
      <p:ext uri="{BB962C8B-B14F-4D97-AF65-F5344CB8AC3E}">
        <p14:creationId xmlns:p14="http://schemas.microsoft.com/office/powerpoint/2010/main" val="340907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When: Changing cell size</a:t>
            </a:r>
            <a:endParaRPr lang="nb-NO" sz="4400" b="1" dirty="0">
              <a:solidFill>
                <a:srgbClr val="1F7F79"/>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094647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When: Changing cell size</a:t>
            </a:r>
            <a:endParaRPr lang="nb-NO" sz="4400" b="1" dirty="0">
              <a:solidFill>
                <a:srgbClr val="1F7F79"/>
              </a:solidFill>
              <a:latin typeface="Yu Gothic UI" panose="020B0500000000000000" pitchFamily="34" charset="-128"/>
              <a:ea typeface="Yu Gothic UI" panose="020B0500000000000000" pitchFamily="34" charset="-128"/>
            </a:endParaRPr>
          </a:p>
        </p:txBody>
      </p:sp>
      <p:pic>
        <p:nvPicPr>
          <p:cNvPr id="9" name="Picture 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550413"/>
            <a:ext cx="50768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 y="1550413"/>
            <a:ext cx="5057775"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550413"/>
            <a:ext cx="503872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539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When: Transforming to another </a:t>
            </a:r>
            <a:r>
              <a:rPr lang="en-US" sz="4400" b="1" dirty="0" err="1">
                <a:solidFill>
                  <a:srgbClr val="1F7F79"/>
                </a:solidFill>
                <a:latin typeface="Yu Gothic UI" panose="020B0500000000000000" pitchFamily="34" charset="-128"/>
                <a:ea typeface="Yu Gothic UI" panose="020B0500000000000000" pitchFamily="34" charset="-128"/>
                <a:cs typeface="Segoe UI" panose="020B0502040204020203" pitchFamily="34" charset="0"/>
              </a:rPr>
              <a:t>coord</a:t>
            </a:r>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 sys.</a:t>
            </a:r>
            <a:endParaRPr lang="nb-NO" sz="4400" b="1" dirty="0">
              <a:solidFill>
                <a:srgbClr val="1F7F79"/>
              </a:solidFill>
              <a:latin typeface="Yu Gothic UI" panose="020B0500000000000000" pitchFamily="34" charset="-128"/>
              <a:ea typeface="Yu Gothic UI" panose="020B0500000000000000" pitchFamily="34" charset="-128"/>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25" y="1755775"/>
            <a:ext cx="5076825"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66131">
            <a:off x="682625" y="1774825"/>
            <a:ext cx="5057775"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251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Data sources for interpolation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4" y="1425066"/>
            <a:ext cx="11132506" cy="3243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lnSpc>
                <a:spcPct val="2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Point samples of attributes measured in the field</a:t>
            </a:r>
          </a:p>
          <a:p>
            <a:pPr marL="542925" indent="-542925" algn="just">
              <a:lnSpc>
                <a:spcPct val="2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Remote sensing (airborne and </a:t>
            </a:r>
            <a:r>
              <a:rPr lang="en-US" altLang="nb-NO" sz="3200" b="1" dirty="0" err="1">
                <a:latin typeface="Yu Gothic UI" panose="020B0500000000000000" pitchFamily="34" charset="-128"/>
                <a:ea typeface="Yu Gothic UI" panose="020B0500000000000000" pitchFamily="34" charset="-128"/>
                <a:cs typeface="Segoe UI" panose="020B0502040204020203" pitchFamily="34" charset="0"/>
              </a:rPr>
              <a:t>spaceborne</a:t>
            </a: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a:t>
            </a:r>
            <a:endParaRPr lang="da-DK" altLang="nb-NO" sz="32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gn="just">
              <a:lnSpc>
                <a:spcPct val="200000"/>
              </a:lnSpc>
              <a:buClr>
                <a:srgbClr val="1F7F79"/>
              </a:buClr>
              <a:buFont typeface="Segoe UI" panose="020B0502040204020203" pitchFamily="34" charset="0"/>
              <a:buChar char="⃣"/>
            </a:pPr>
            <a:r>
              <a:rPr lang="da-DK" altLang="nb-NO" sz="3200" b="1" dirty="0">
                <a:latin typeface="Yu Gothic UI" panose="020B0500000000000000" pitchFamily="34" charset="-128"/>
                <a:ea typeface="Yu Gothic UI" panose="020B0500000000000000" pitchFamily="34" charset="-128"/>
                <a:cs typeface="Segoe UI" panose="020B0502040204020203" pitchFamily="34" charset="0"/>
              </a:rPr>
              <a:t>Stereo images (for elevation data)</a:t>
            </a:r>
          </a:p>
        </p:txBody>
      </p:sp>
    </p:spTree>
    <p:extLst>
      <p:ext uri="{BB962C8B-B14F-4D97-AF65-F5344CB8AC3E}">
        <p14:creationId xmlns:p14="http://schemas.microsoft.com/office/powerpoint/2010/main" val="215853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Spatial sampling (data/points)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Tree>
    <p:extLst>
      <p:ext uri="{BB962C8B-B14F-4D97-AF65-F5344CB8AC3E}">
        <p14:creationId xmlns:p14="http://schemas.microsoft.com/office/powerpoint/2010/main" val="65647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94" b="38147"/>
          <a:stretch/>
        </p:blipFill>
        <p:spPr>
          <a:xfrm>
            <a:off x="0" y="-1505"/>
            <a:ext cx="12192000" cy="5655099"/>
          </a:xfrm>
          <a:prstGeom prst="rect">
            <a:avLst/>
          </a:prstGeom>
        </p:spPr>
      </p:pic>
      <p:sp>
        <p:nvSpPr>
          <p:cNvPr id="6" name="Rectangle 5"/>
          <p:cNvSpPr/>
          <p:nvPr/>
        </p:nvSpPr>
        <p:spPr>
          <a:xfrm>
            <a:off x="0" y="-1505"/>
            <a:ext cx="12192000" cy="68595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pic>
        <p:nvPicPr>
          <p:cNvPr id="5" name="Picture 2" descr="http://global.oup.com/academic/covers/uk/pop-up/97801987428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38" y="600077"/>
            <a:ext cx="4297362"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410199" y="730323"/>
            <a:ext cx="6666571" cy="2246769"/>
          </a:xfrm>
          <a:prstGeom prst="rect">
            <a:avLst/>
          </a:prstGeom>
        </p:spPr>
        <p:txBody>
          <a:bodyPr wrap="square">
            <a:spAutoFit/>
          </a:bodyPr>
          <a:lstStyle/>
          <a:p>
            <a:pPr marL="457200" indent="-457200">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Reference text book: </a:t>
            </a:r>
          </a:p>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t>
            </a:r>
            <a:r>
              <a:rPr lang="en-US" altLang="nb-NO" sz="2800" i="1" dirty="0">
                <a:latin typeface="Yu Gothic UI" panose="020B0500000000000000" pitchFamily="34" charset="-128"/>
                <a:ea typeface="Yu Gothic UI" panose="020B0500000000000000" pitchFamily="34" charset="-128"/>
                <a:cs typeface="Segoe UI" panose="020B0502040204020203" pitchFamily="34" charset="0"/>
              </a:rPr>
              <a:t>Geographical information systems</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(not available online)</a:t>
            </a:r>
          </a:p>
          <a:p>
            <a:pPr marL="914400" lvl="1" indent="-457200">
              <a:buFont typeface="Courier New" panose="02070309020205020404" pitchFamily="49" charset="0"/>
              <a:buChar char="o"/>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Chapter 8</a:t>
            </a:r>
          </a:p>
          <a:p>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562370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Spatial sampling (data/points)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2" name="Rectangle 3"/>
          <p:cNvSpPr txBox="1">
            <a:spLocks noChangeArrowheads="1"/>
          </p:cNvSpPr>
          <p:nvPr/>
        </p:nvSpPr>
        <p:spPr>
          <a:xfrm>
            <a:off x="606104" y="1425066"/>
            <a:ext cx="11132506" cy="3243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lnSpc>
                <a:spcPct val="1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Two characteristics of sampling</a:t>
            </a:r>
          </a:p>
          <a:p>
            <a:pPr marL="893763" lvl="1" indent="-350838">
              <a:lnSpc>
                <a:spcPct val="100000"/>
              </a:lnSpc>
              <a:spcBef>
                <a:spcPts val="0"/>
              </a:spcBef>
              <a:buFont typeface="Segoe UI" panose="020B0502040204020203" pitchFamily="34" charset="0"/>
              <a:buChar char="–"/>
            </a:pPr>
            <a:r>
              <a:rPr lang="en-US" altLang="nb-NO" sz="3200" dirty="0">
                <a:solidFill>
                  <a:prstClr val="black"/>
                </a:solidFill>
                <a:latin typeface="Yu Gothic UI" panose="020B0500000000000000" pitchFamily="34" charset="-128"/>
                <a:ea typeface="Yu Gothic UI" panose="020B0500000000000000" pitchFamily="34" charset="-128"/>
              </a:rPr>
              <a:t>Location of samples</a:t>
            </a:r>
          </a:p>
          <a:p>
            <a:pPr marL="893763" lvl="1" indent="-350838">
              <a:lnSpc>
                <a:spcPct val="100000"/>
              </a:lnSpc>
              <a:spcBef>
                <a:spcPts val="0"/>
              </a:spcBef>
              <a:buFont typeface="Segoe UI" panose="020B0502040204020203" pitchFamily="34" charset="0"/>
              <a:buChar char="–"/>
            </a:pPr>
            <a:r>
              <a:rPr lang="en-US" sz="3200" dirty="0">
                <a:latin typeface="Yu Gothic UI" panose="020B0500000000000000" pitchFamily="34" charset="-128"/>
                <a:ea typeface="Yu Gothic UI" panose="020B0500000000000000" pitchFamily="34" charset="-128"/>
              </a:rPr>
              <a:t>Number of samples (point density)</a:t>
            </a:r>
            <a:endParaRPr lang="en-US" altLang="nb-NO" sz="32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gn="just">
              <a:lnSpc>
                <a:spcPct val="100000"/>
              </a:lnSpc>
              <a:buClr>
                <a:srgbClr val="1F7F79"/>
              </a:buClr>
              <a:buFont typeface="Segoe UI" panose="020B0502040204020203" pitchFamily="34" charset="0"/>
              <a:buChar char="⃣"/>
            </a:pPr>
            <a:endParaRPr lang="en-US" altLang="nb-NO" sz="3200"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2" name="Rectangle 1"/>
          <p:cNvSpPr/>
          <p:nvPr/>
        </p:nvSpPr>
        <p:spPr>
          <a:xfrm>
            <a:off x="606104" y="3525821"/>
            <a:ext cx="9562828" cy="1877437"/>
          </a:xfrm>
          <a:prstGeom prst="rect">
            <a:avLst/>
          </a:prstGeom>
        </p:spPr>
        <p:txBody>
          <a:bodyPr wrap="square">
            <a:spAutoFit/>
          </a:bodyPr>
          <a:lstStyle/>
          <a:p>
            <a:pPr marL="542925" indent="-542925" algn="just">
              <a:lnSpc>
                <a:spcPct val="1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Sometimes we can not control sampling </a:t>
            </a: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1457325" lvl="2" indent="-457200" algn="just">
              <a:lnSpc>
                <a:spcPct val="100000"/>
              </a:lnSpc>
              <a:spcBef>
                <a:spcPts val="0"/>
              </a:spcBef>
              <a:buFont typeface="Arial" panose="020B0604020202020204" pitchFamily="34" charset="0"/>
              <a:buChar char="•"/>
            </a:pPr>
            <a:r>
              <a:rPr lang="en-US" sz="2800" dirty="0">
                <a:solidFill>
                  <a:srgbClr val="000000"/>
                </a:solidFill>
                <a:latin typeface="Yu Gothic UI" panose="020B0500000000000000" pitchFamily="34" charset="-128"/>
                <a:ea typeface="Yu Gothic UI" panose="020B0500000000000000" pitchFamily="34" charset="-128"/>
              </a:rPr>
              <a:t>Cost of sampling </a:t>
            </a:r>
          </a:p>
          <a:p>
            <a:pPr marL="1457325" lvl="2" indent="-457200" algn="just">
              <a:lnSpc>
                <a:spcPct val="100000"/>
              </a:lnSpc>
              <a:spcBef>
                <a:spcPts val="0"/>
              </a:spcBef>
              <a:buFont typeface="Arial" panose="020B0604020202020204" pitchFamily="34" charset="0"/>
              <a:buChar char="•"/>
            </a:pPr>
            <a:r>
              <a:rPr lang="en-US" sz="2800" dirty="0">
                <a:solidFill>
                  <a:srgbClr val="000000"/>
                </a:solidFill>
                <a:latin typeface="Yu Gothic UI" panose="020B0500000000000000" pitchFamily="34" charset="-128"/>
                <a:ea typeface="Yu Gothic UI" panose="020B0500000000000000" pitchFamily="34" charset="-128"/>
              </a:rPr>
              <a:t>Available resources</a:t>
            </a:r>
          </a:p>
          <a:p>
            <a:pPr marL="1457325" lvl="2" indent="-457200" algn="just">
              <a:lnSpc>
                <a:spcPct val="100000"/>
              </a:lnSpc>
              <a:spcBef>
                <a:spcPts val="0"/>
              </a:spcBef>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You may be limited to occurrences of an event</a:t>
            </a:r>
          </a:p>
        </p:txBody>
      </p:sp>
    </p:spTree>
    <p:extLst>
      <p:ext uri="{BB962C8B-B14F-4D97-AF65-F5344CB8AC3E}">
        <p14:creationId xmlns:p14="http://schemas.microsoft.com/office/powerpoint/2010/main" val="404111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Spatial sampling: Common sampling pattern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14" name="Bilde 2"/>
          <p:cNvPicPr>
            <a:picLocks noChangeAspect="1"/>
          </p:cNvPicPr>
          <p:nvPr/>
        </p:nvPicPr>
        <p:blipFill rotWithShape="1">
          <a:blip r:embed="rId3">
            <a:extLst>
              <a:ext uri="{28A0092B-C50C-407E-A947-70E740481C1C}">
                <a14:useLocalDpi xmlns:a14="http://schemas.microsoft.com/office/drawing/2010/main" val="0"/>
              </a:ext>
            </a:extLst>
          </a:blip>
          <a:srcRect r="73246" b="61138"/>
          <a:stretch/>
        </p:blipFill>
        <p:spPr bwMode="auto">
          <a:xfrm>
            <a:off x="1253809" y="1299854"/>
            <a:ext cx="2026526" cy="201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kstSylinder 3"/>
          <p:cNvSpPr txBox="1">
            <a:spLocks noChangeArrowheads="1"/>
          </p:cNvSpPr>
          <p:nvPr/>
        </p:nvSpPr>
        <p:spPr bwMode="auto">
          <a:xfrm>
            <a:off x="10410514" y="5506861"/>
            <a:ext cx="178148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spcBef>
                <a:spcPct val="20000"/>
              </a:spcBef>
              <a:buChar char="•"/>
              <a:defRPr sz="2400">
                <a:solidFill>
                  <a:schemeClr val="tx1"/>
                </a:solidFill>
                <a:latin typeface="Arial" panose="020B0604020202020204" pitchFamily="34" charset="0"/>
              </a:defRPr>
            </a:lvl1pPr>
            <a:lvl2pPr marL="742950" indent="-285750" algn="l">
              <a:spcBef>
                <a:spcPct val="20000"/>
              </a:spcBef>
              <a:buChar char="–"/>
              <a:defRPr>
                <a:solidFill>
                  <a:schemeClr val="tx1"/>
                </a:solidFill>
                <a:latin typeface="Arial" panose="020B0604020202020204" pitchFamily="34" charset="0"/>
              </a:defRPr>
            </a:lvl2pPr>
            <a:lvl3pPr marL="1143000" indent="-228600" algn="l">
              <a:spcBef>
                <a:spcPct val="20000"/>
              </a:spcBef>
              <a:buChar char="•"/>
              <a:defRPr>
                <a:solidFill>
                  <a:schemeClr val="tx1"/>
                </a:solidFill>
                <a:latin typeface="Arial" panose="020B0604020202020204" pitchFamily="34" charset="0"/>
              </a:defRPr>
            </a:lvl3pPr>
            <a:lvl4pPr marL="1600200" indent="-228600" algn="l">
              <a:spcBef>
                <a:spcPct val="20000"/>
              </a:spcBef>
              <a:buChar char="–"/>
              <a:defRPr>
                <a:solidFill>
                  <a:schemeClr val="tx1"/>
                </a:solidFill>
                <a:latin typeface="Arial" panose="020B0604020202020204" pitchFamily="34" charset="0"/>
              </a:defRPr>
            </a:lvl4pPr>
            <a:lvl5pPr marL="2057400" indent="-228600" algn="l">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nb-NO" altLang="nb-NO" sz="2000" i="1" dirty="0" err="1">
                <a:solidFill>
                  <a:schemeClr val="tx1">
                    <a:lumMod val="50000"/>
                    <a:lumOff val="50000"/>
                  </a:schemeClr>
                </a:solidFill>
                <a:latin typeface="Yu Gothic UI" panose="020B0500000000000000" pitchFamily="34" charset="-128"/>
                <a:ea typeface="Yu Gothic UI" panose="020B0500000000000000" pitchFamily="34" charset="-128"/>
              </a:rPr>
              <a:t>Burrough</a:t>
            </a:r>
            <a:r>
              <a:rPr lang="nb-NO" altLang="nb-NO" sz="2000" i="1" dirty="0">
                <a:solidFill>
                  <a:schemeClr val="tx1">
                    <a:lumMod val="50000"/>
                    <a:lumOff val="50000"/>
                  </a:schemeClr>
                </a:solidFill>
                <a:latin typeface="Yu Gothic UI" panose="020B0500000000000000" pitchFamily="34" charset="-128"/>
                <a:ea typeface="Yu Gothic UI" panose="020B0500000000000000" pitchFamily="34" charset="-128"/>
              </a:rPr>
              <a:t> et al. 2015</a:t>
            </a:r>
          </a:p>
        </p:txBody>
      </p:sp>
      <p:pic>
        <p:nvPicPr>
          <p:cNvPr id="17" name="Bilde 2"/>
          <p:cNvPicPr>
            <a:picLocks noChangeAspect="1"/>
          </p:cNvPicPr>
          <p:nvPr/>
        </p:nvPicPr>
        <p:blipFill rotWithShape="1">
          <a:blip r:embed="rId3">
            <a:extLst>
              <a:ext uri="{28A0092B-C50C-407E-A947-70E740481C1C}">
                <a14:useLocalDpi xmlns:a14="http://schemas.microsoft.com/office/drawing/2010/main" val="0"/>
              </a:ext>
            </a:extLst>
          </a:blip>
          <a:srcRect l="36855" r="36375" b="61116"/>
          <a:stretch/>
        </p:blipFill>
        <p:spPr bwMode="auto">
          <a:xfrm>
            <a:off x="4684590" y="1352070"/>
            <a:ext cx="2027701" cy="201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Bilde 2"/>
          <p:cNvPicPr>
            <a:picLocks noChangeAspect="1"/>
          </p:cNvPicPr>
          <p:nvPr/>
        </p:nvPicPr>
        <p:blipFill rotWithShape="1">
          <a:blip r:embed="rId3">
            <a:extLst>
              <a:ext uri="{28A0092B-C50C-407E-A947-70E740481C1C}">
                <a14:useLocalDpi xmlns:a14="http://schemas.microsoft.com/office/drawing/2010/main" val="0"/>
              </a:ext>
            </a:extLst>
          </a:blip>
          <a:srcRect l="72969" b="61013"/>
          <a:stretch/>
        </p:blipFill>
        <p:spPr bwMode="auto">
          <a:xfrm>
            <a:off x="8233797" y="1352069"/>
            <a:ext cx="2047453" cy="2023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Bilde 2"/>
          <p:cNvPicPr>
            <a:picLocks noChangeAspect="1"/>
          </p:cNvPicPr>
          <p:nvPr/>
        </p:nvPicPr>
        <p:blipFill rotWithShape="1">
          <a:blip r:embed="rId3">
            <a:extLst>
              <a:ext uri="{28A0092B-C50C-407E-A947-70E740481C1C}">
                <a14:useLocalDpi xmlns:a14="http://schemas.microsoft.com/office/drawing/2010/main" val="0"/>
              </a:ext>
            </a:extLst>
          </a:blip>
          <a:srcRect t="53881" r="73137" b="7054"/>
          <a:stretch/>
        </p:blipFill>
        <p:spPr bwMode="auto">
          <a:xfrm>
            <a:off x="1247142" y="3833104"/>
            <a:ext cx="2034740" cy="2027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Bilde 2"/>
          <p:cNvPicPr>
            <a:picLocks noChangeAspect="1"/>
          </p:cNvPicPr>
          <p:nvPr/>
        </p:nvPicPr>
        <p:blipFill rotWithShape="1">
          <a:blip r:embed="rId3">
            <a:extLst>
              <a:ext uri="{28A0092B-C50C-407E-A947-70E740481C1C}">
                <a14:useLocalDpi xmlns:a14="http://schemas.microsoft.com/office/drawing/2010/main" val="0"/>
              </a:ext>
            </a:extLst>
          </a:blip>
          <a:srcRect l="36994" t="53881" r="36236" b="7054"/>
          <a:stretch/>
        </p:blipFill>
        <p:spPr bwMode="auto">
          <a:xfrm>
            <a:off x="4684590" y="3833103"/>
            <a:ext cx="2027701" cy="202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Bilde 2"/>
          <p:cNvPicPr>
            <a:picLocks noChangeAspect="1"/>
          </p:cNvPicPr>
          <p:nvPr/>
        </p:nvPicPr>
        <p:blipFill rotWithShape="1">
          <a:blip r:embed="rId3">
            <a:extLst>
              <a:ext uri="{28A0092B-C50C-407E-A947-70E740481C1C}">
                <a14:useLocalDpi xmlns:a14="http://schemas.microsoft.com/office/drawing/2010/main" val="0"/>
              </a:ext>
            </a:extLst>
          </a:blip>
          <a:srcRect l="72937" t="53881" b="7054"/>
          <a:stretch/>
        </p:blipFill>
        <p:spPr bwMode="auto">
          <a:xfrm>
            <a:off x="8233797" y="3833103"/>
            <a:ext cx="2049900" cy="202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816214" y="3267451"/>
            <a:ext cx="2472152" cy="461665"/>
          </a:xfrm>
          <a:prstGeom prst="rect">
            <a:avLst/>
          </a:prstGeom>
        </p:spPr>
        <p:txBody>
          <a:bodyPr wrap="non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regular sampling</a:t>
            </a:r>
            <a:endParaRPr lang="nb-NO" sz="2400" dirty="0"/>
          </a:p>
        </p:txBody>
      </p:sp>
      <p:sp>
        <p:nvSpPr>
          <p:cNvPr id="23" name="Rectangle 22"/>
          <p:cNvSpPr/>
          <p:nvPr/>
        </p:nvSpPr>
        <p:spPr>
          <a:xfrm>
            <a:off x="4286717" y="3286293"/>
            <a:ext cx="2574744" cy="461665"/>
          </a:xfrm>
          <a:prstGeom prst="rect">
            <a:avLst/>
          </a:prstGeom>
        </p:spPr>
        <p:txBody>
          <a:bodyPr wrap="non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random sampling</a:t>
            </a:r>
            <a:endParaRPr lang="nb-NO" sz="2400" dirty="0"/>
          </a:p>
        </p:txBody>
      </p:sp>
      <p:sp>
        <p:nvSpPr>
          <p:cNvPr id="24" name="Rectangle 23"/>
          <p:cNvSpPr/>
          <p:nvPr/>
        </p:nvSpPr>
        <p:spPr>
          <a:xfrm>
            <a:off x="4210085" y="5819799"/>
            <a:ext cx="2403222" cy="461665"/>
          </a:xfrm>
          <a:prstGeom prst="rect">
            <a:avLst/>
          </a:prstGeom>
        </p:spPr>
        <p:txBody>
          <a:bodyPr wrap="non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cluster sampling</a:t>
            </a:r>
            <a:endParaRPr lang="nb-NO" sz="2400" dirty="0"/>
          </a:p>
        </p:txBody>
      </p:sp>
      <p:sp>
        <p:nvSpPr>
          <p:cNvPr id="25" name="Rectangle 24"/>
          <p:cNvSpPr/>
          <p:nvPr/>
        </p:nvSpPr>
        <p:spPr>
          <a:xfrm>
            <a:off x="0" y="5816351"/>
            <a:ext cx="4377447" cy="461665"/>
          </a:xfrm>
          <a:prstGeom prst="rect">
            <a:avLst/>
          </a:prstGeom>
        </p:spPr>
        <p:txBody>
          <a:bodyPr wrap="square">
            <a:spAutoFit/>
          </a:bodyPr>
          <a:lstStyle/>
          <a:p>
            <a:pPr algn="ct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Stratified random sampling</a:t>
            </a:r>
            <a:endParaRPr lang="nb-NO" sz="2400" dirty="0"/>
          </a:p>
        </p:txBody>
      </p:sp>
      <p:sp>
        <p:nvSpPr>
          <p:cNvPr id="26" name="Rectangle 25"/>
          <p:cNvSpPr/>
          <p:nvPr/>
        </p:nvSpPr>
        <p:spPr>
          <a:xfrm>
            <a:off x="7835770" y="5816352"/>
            <a:ext cx="2574744" cy="461665"/>
          </a:xfrm>
          <a:prstGeom prst="rect">
            <a:avLst/>
          </a:prstGeom>
        </p:spPr>
        <p:txBody>
          <a:bodyPr wrap="non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contour sampling</a:t>
            </a:r>
            <a:endParaRPr lang="nb-NO" sz="2400" dirty="0"/>
          </a:p>
        </p:txBody>
      </p:sp>
      <p:sp>
        <p:nvSpPr>
          <p:cNvPr id="27" name="Rectangle 26"/>
          <p:cNvSpPr/>
          <p:nvPr/>
        </p:nvSpPr>
        <p:spPr>
          <a:xfrm>
            <a:off x="7748016" y="3304567"/>
            <a:ext cx="2589170" cy="461665"/>
          </a:xfrm>
          <a:prstGeom prst="rect">
            <a:avLst/>
          </a:prstGeom>
        </p:spPr>
        <p:txBody>
          <a:bodyPr wrap="non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transect sampling</a:t>
            </a:r>
            <a:endParaRPr lang="nb-NO" sz="2400" dirty="0"/>
          </a:p>
        </p:txBody>
      </p:sp>
    </p:spTree>
    <p:extLst>
      <p:ext uri="{BB962C8B-B14F-4D97-AF65-F5344CB8AC3E}">
        <p14:creationId xmlns:p14="http://schemas.microsoft.com/office/powerpoint/2010/main" val="2665270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69451" y="2189020"/>
            <a:ext cx="3842625"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369452" y="2318202"/>
            <a:ext cx="3842625" cy="3231654"/>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GIS interpolation</a:t>
            </a:r>
          </a:p>
          <a:p>
            <a:pPr marL="571500" indent="-5715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What?</a:t>
            </a:r>
          </a:p>
          <a:p>
            <a:pPr marL="571500" indent="-5715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When?</a:t>
            </a:r>
          </a:p>
          <a:p>
            <a:pPr marL="571500" indent="-5715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Data sources for interpolation</a:t>
            </a:r>
          </a:p>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 </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4" name="Rounded Rectangle 23"/>
          <p:cNvSpPr/>
          <p:nvPr/>
        </p:nvSpPr>
        <p:spPr>
          <a:xfrm>
            <a:off x="4732652" y="2177046"/>
            <a:ext cx="3404814" cy="3494272"/>
          </a:xfrm>
          <a:prstGeom prst="roundRect">
            <a:avLst>
              <a:gd name="adj" fmla="val 8239"/>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5" name="Rectangle 24"/>
          <p:cNvSpPr/>
          <p:nvPr/>
        </p:nvSpPr>
        <p:spPr>
          <a:xfrm>
            <a:off x="4814780" y="2318202"/>
            <a:ext cx="3679142" cy="3139321"/>
          </a:xfrm>
          <a:prstGeom prst="rect">
            <a:avLst/>
          </a:prstGeom>
          <a:noFill/>
          <a:ln>
            <a:noFill/>
          </a:ln>
        </p:spPr>
        <p:txBody>
          <a:bodyPr wrap="square">
            <a:spAutoFit/>
          </a:bodyPr>
          <a:lstStyle/>
          <a:p>
            <a:pPr marL="273050" indent="-273050">
              <a:buFont typeface="Arial" panose="020B0604020202020204" pitchFamily="34" charset="0"/>
              <a:buChar char="•"/>
            </a:pPr>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Spatial Interpolation Methods</a:t>
            </a:r>
          </a:p>
          <a:p>
            <a:pPr marL="273050" indent="-273050">
              <a:buFont typeface="Arial" panose="020B0604020202020204" pitchFamily="34" charset="0"/>
              <a:buChar char="•"/>
            </a:pPr>
            <a:endParaRPr lang="en-US"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273050" indent="-273050">
              <a:buFont typeface="Arial" panose="020B0604020202020204" pitchFamily="34" charset="0"/>
              <a:buChar char="•"/>
            </a:pPr>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
        <p:nvSpPr>
          <p:cNvPr id="26" name="Rounded Rectangle 25"/>
          <p:cNvSpPr/>
          <p:nvPr/>
        </p:nvSpPr>
        <p:spPr>
          <a:xfrm>
            <a:off x="8570200" y="2183032"/>
            <a:ext cx="3327676"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7" name="Rectangle 26"/>
          <p:cNvSpPr/>
          <p:nvPr/>
        </p:nvSpPr>
        <p:spPr>
          <a:xfrm>
            <a:off x="8668816" y="2318202"/>
            <a:ext cx="3177325" cy="2062103"/>
          </a:xfrm>
          <a:prstGeom prst="rect">
            <a:avLst/>
          </a:prstGeom>
          <a:noFill/>
          <a:ln>
            <a:noFill/>
          </a:ln>
        </p:spPr>
        <p:txBody>
          <a:bodyPr wrap="square">
            <a:spAutoFit/>
          </a:bodyPr>
          <a:lstStyle/>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Interpolation examples and application</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30" name="Oval 29"/>
          <p:cNvSpPr/>
          <p:nvPr/>
        </p:nvSpPr>
        <p:spPr>
          <a:xfrm>
            <a:off x="7596642" y="187024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2" name="Rectangle 31"/>
          <p:cNvSpPr/>
          <p:nvPr/>
        </p:nvSpPr>
        <p:spPr>
          <a:xfrm>
            <a:off x="7757698" y="1856646"/>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1"/>
              </a:solidFill>
              <a:latin typeface="Yu Gothic UI" panose="020B0500000000000000" pitchFamily="34" charset="-128"/>
              <a:ea typeface="Yu Gothic UI" panose="020B0500000000000000" pitchFamily="34" charset="-128"/>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16" name="Rectangle 15"/>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17" name="Rectangle 16"/>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8" name="Oval 17"/>
          <p:cNvSpPr/>
          <p:nvPr/>
        </p:nvSpPr>
        <p:spPr>
          <a:xfrm>
            <a:off x="3736756" y="1837485"/>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9" name="Rectangle 18"/>
          <p:cNvSpPr/>
          <p:nvPr/>
        </p:nvSpPr>
        <p:spPr>
          <a:xfrm>
            <a:off x="3902253" y="1823888"/>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0" name="Oval 19"/>
          <p:cNvSpPr/>
          <p:nvPr/>
        </p:nvSpPr>
        <p:spPr>
          <a:xfrm>
            <a:off x="11349007" y="1868988"/>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1" name="Rectangle 20"/>
          <p:cNvSpPr/>
          <p:nvPr/>
        </p:nvSpPr>
        <p:spPr>
          <a:xfrm>
            <a:off x="11514504" y="1855391"/>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648303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Spatial Interpolation Methods?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4" y="1425066"/>
            <a:ext cx="11132506" cy="43470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lnSpc>
                <a:spcPct val="1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No interpolation method is superior for all datasets</a:t>
            </a:r>
          </a:p>
          <a:p>
            <a:pPr marL="542925" indent="-542925" algn="just">
              <a:lnSpc>
                <a:spcPct val="15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Method choice depends on</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a:t>
            </a:r>
          </a:p>
          <a:p>
            <a:pPr marL="893763" lvl="1" indent="-350838" algn="just">
              <a:lnSpc>
                <a:spcPct val="100000"/>
              </a:lnSpc>
              <a:spcBef>
                <a:spcPts val="0"/>
              </a:spcBef>
              <a:buFont typeface="Segoe UI" panose="020B0502040204020203" pitchFamily="34" charset="0"/>
              <a:buChar char="–"/>
            </a:pPr>
            <a:r>
              <a:rPr lang="en-US" sz="2800" dirty="0">
                <a:solidFill>
                  <a:srgbClr val="000000"/>
                </a:solidFill>
                <a:latin typeface="Yu Gothic UI" panose="020B0500000000000000" pitchFamily="34" charset="-128"/>
                <a:ea typeface="Yu Gothic UI" panose="020B0500000000000000" pitchFamily="34" charset="-128"/>
              </a:rPr>
              <a:t>Characteristics of the sample data (variable) to be measured</a:t>
            </a:r>
          </a:p>
          <a:p>
            <a:pPr marL="1350963" lvl="2" indent="-350838" algn="just">
              <a:lnSpc>
                <a:spcPct val="100000"/>
              </a:lnSpc>
              <a:spcBef>
                <a:spcPts val="0"/>
              </a:spcBef>
            </a:pPr>
            <a:r>
              <a:rPr lang="en-US" sz="2400" dirty="0">
                <a:solidFill>
                  <a:srgbClr val="000000"/>
                </a:solidFill>
                <a:latin typeface="Yu Gothic UI" panose="020B0500000000000000" pitchFamily="34" charset="-128"/>
                <a:ea typeface="Yu Gothic UI" panose="020B0500000000000000" pitchFamily="34" charset="-128"/>
              </a:rPr>
              <a:t>Sampling pattern</a:t>
            </a:r>
            <a:endParaRPr lang="en-US" sz="2800" dirty="0">
              <a:solidFill>
                <a:srgbClr val="000000"/>
              </a:solidFill>
              <a:latin typeface="Yu Gothic UI" panose="020B0500000000000000" pitchFamily="34" charset="-128"/>
              <a:ea typeface="Yu Gothic UI" panose="020B0500000000000000" pitchFamily="34" charset="-128"/>
            </a:endParaRPr>
          </a:p>
          <a:p>
            <a:pPr marL="893763" lvl="1" indent="-350838" algn="just">
              <a:lnSpc>
                <a:spcPct val="100000"/>
              </a:lnSpc>
              <a:spcBef>
                <a:spcPts val="0"/>
              </a:spcBef>
              <a:buFont typeface="Segoe UI" panose="020B0502040204020203" pitchFamily="34" charset="0"/>
              <a:buChar char="–"/>
            </a:pPr>
            <a:r>
              <a:rPr lang="en-US" sz="2800" dirty="0">
                <a:solidFill>
                  <a:srgbClr val="000000"/>
                </a:solidFill>
                <a:latin typeface="Yu Gothic UI" panose="020B0500000000000000" pitchFamily="34" charset="-128"/>
                <a:ea typeface="Yu Gothic UI" panose="020B0500000000000000" pitchFamily="34" charset="-128"/>
              </a:rPr>
              <a:t>Accuracy requirements of the users</a:t>
            </a:r>
            <a:endParaRPr lang="en-US" altLang="nb-NO" sz="2800" b="1" dirty="0">
              <a:solidFill>
                <a:srgbClr val="00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3" name="Rectangle 2"/>
          <p:cNvSpPr/>
          <p:nvPr/>
        </p:nvSpPr>
        <p:spPr>
          <a:xfrm>
            <a:off x="606103" y="4322867"/>
            <a:ext cx="11371531" cy="1692771"/>
          </a:xfrm>
          <a:prstGeom prst="rect">
            <a:avLst/>
          </a:prstGeom>
        </p:spPr>
        <p:txBody>
          <a:bodyPr wrap="square">
            <a:spAutoFit/>
          </a:bodyPr>
          <a:lstStyle/>
          <a:p>
            <a:pPr marL="542925" indent="-542925" algn="just">
              <a:lnSpc>
                <a:spcPct val="150000"/>
              </a:lnSpc>
              <a:buClr>
                <a:srgbClr val="1F7F79"/>
              </a:buClr>
              <a:buFont typeface="Segoe UI" panose="020B0502040204020203" pitchFamily="34" charset="0"/>
              <a:buChar char="⃣"/>
            </a:pPr>
            <a:r>
              <a:rPr lang="en-US" sz="3200" b="1" dirty="0">
                <a:latin typeface="Yu Gothic UI" panose="020B0500000000000000" pitchFamily="34" charset="-128"/>
                <a:ea typeface="Yu Gothic UI" panose="020B0500000000000000" pitchFamily="34" charset="-128"/>
              </a:rPr>
              <a:t>Methods differ in: </a:t>
            </a:r>
          </a:p>
          <a:p>
            <a:pPr marL="893763" lvl="1" indent="-350838" algn="just">
              <a:lnSpc>
                <a:spcPct val="100000"/>
              </a:lnSpc>
              <a:spcBef>
                <a:spcPts val="0"/>
              </a:spcBef>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rPr>
              <a:t>the mathematical functions used to weight each observation</a:t>
            </a:r>
          </a:p>
          <a:p>
            <a:pPr marL="893763" lvl="1" indent="-350838" algn="just">
              <a:lnSpc>
                <a:spcPct val="100000"/>
              </a:lnSpc>
              <a:spcBef>
                <a:spcPts val="0"/>
              </a:spcBef>
              <a:buFont typeface="Segoe UI" panose="020B0502040204020203" pitchFamily="34" charset="0"/>
              <a:buChar char="–"/>
            </a:pPr>
            <a:r>
              <a:rPr lang="en-US" sz="2800" dirty="0">
                <a:latin typeface="Yu Gothic UI" panose="020B0500000000000000" pitchFamily="34" charset="-128"/>
                <a:ea typeface="Yu Gothic UI" panose="020B0500000000000000" pitchFamily="34" charset="-128"/>
              </a:rPr>
              <a:t>the number of observations used</a:t>
            </a:r>
            <a:endParaRPr lang="en-US" altLang="nb-NO" sz="2800" b="1"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70405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How interpolate?</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4" y="1206267"/>
            <a:ext cx="11132506" cy="43470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lnSpc>
                <a:spcPct val="2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Deterministic vs. stochastic (statistical)</a:t>
            </a:r>
          </a:p>
          <a:p>
            <a:pPr marL="542925" indent="-542925" algn="just">
              <a:lnSpc>
                <a:spcPct val="2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Global vs. local</a:t>
            </a:r>
          </a:p>
          <a:p>
            <a:pPr marL="542925" indent="-542925" algn="just">
              <a:lnSpc>
                <a:spcPct val="2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Exact vs. inexact/approximation</a:t>
            </a:r>
          </a:p>
          <a:p>
            <a:pPr marL="542925" indent="-542925" algn="just">
              <a:lnSpc>
                <a:spcPct val="2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Error estimate vs. no error estimate</a:t>
            </a:r>
          </a:p>
        </p:txBody>
      </p:sp>
    </p:spTree>
    <p:extLst>
      <p:ext uri="{BB962C8B-B14F-4D97-AF65-F5344CB8AC3E}">
        <p14:creationId xmlns:p14="http://schemas.microsoft.com/office/powerpoint/2010/main" val="200351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How interpolate</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latin typeface="Yu Gothic UI" panose="020B0500000000000000" pitchFamily="34" charset="-128"/>
              <a:ea typeface="Yu Gothic UI" panose="020B0500000000000000" pitchFamily="34" charset="-128"/>
            </a:endParaRPr>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rPr>
              <a:t>  </a:t>
            </a:r>
            <a:endParaRPr kumimoji="0" lang="nb-NO" altLang="nb-NO" sz="340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endParaRPr>
          </a:p>
        </p:txBody>
      </p:sp>
      <p:sp>
        <p:nvSpPr>
          <p:cNvPr id="12" name="Rectangle 3"/>
          <p:cNvSpPr txBox="1">
            <a:spLocks noChangeArrowheads="1"/>
          </p:cNvSpPr>
          <p:nvPr/>
        </p:nvSpPr>
        <p:spPr>
          <a:xfrm>
            <a:off x="606103" y="1425066"/>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Deterministic methods:</a:t>
            </a:r>
          </a:p>
          <a:p>
            <a:pPr marL="893763" lvl="1" indent="-350838" algn="just">
              <a:lnSpc>
                <a:spcPct val="100000"/>
              </a:lnSpc>
              <a:spcBef>
                <a:spcPts val="0"/>
              </a:spcBef>
              <a:buFont typeface="Segoe UI" panose="020B0502040204020203" pitchFamily="34" charset="0"/>
              <a:buChar char="–"/>
            </a:pPr>
            <a:r>
              <a:rPr lang="en-US" sz="2800" dirty="0">
                <a:solidFill>
                  <a:srgbClr val="000000"/>
                </a:solidFill>
                <a:latin typeface="Yu Gothic UI" panose="020B0500000000000000" pitchFamily="34" charset="-128"/>
                <a:ea typeface="Yu Gothic UI" panose="020B0500000000000000" pitchFamily="34" charset="-128"/>
              </a:rPr>
              <a:t>Deterministic Models use a mathematical function to predict unknown values and result in hard classification of the value of features.</a:t>
            </a:r>
          </a:p>
          <a:p>
            <a:pPr marL="893763" lvl="1" indent="-350838" algn="just">
              <a:lnSpc>
                <a:spcPct val="100000"/>
              </a:lnSpc>
              <a:spcBef>
                <a:spcPts val="0"/>
              </a:spcBef>
              <a:buFont typeface="Segoe UI" panose="020B0502040204020203" pitchFamily="34" charset="0"/>
              <a:buChar char="–"/>
            </a:pPr>
            <a:r>
              <a:rPr lang="en-US" sz="2800" dirty="0">
                <a:solidFill>
                  <a:srgbClr val="000000"/>
                </a:solidFill>
                <a:latin typeface="Yu Gothic UI" panose="020B0500000000000000" pitchFamily="34" charset="-128"/>
                <a:ea typeface="Yu Gothic UI" panose="020B0500000000000000" pitchFamily="34" charset="-128"/>
              </a:rPr>
              <a:t>Example: </a:t>
            </a:r>
            <a:r>
              <a:rPr lang="en-GB" altLang="nb-NO" sz="2800" dirty="0">
                <a:latin typeface="Yu Gothic UI" panose="020B0500000000000000" pitchFamily="34" charset="-128"/>
                <a:ea typeface="Yu Gothic UI" panose="020B0500000000000000" pitchFamily="34" charset="-128"/>
              </a:rPr>
              <a:t>splines, IDW, Natural Neighbour, Trend</a:t>
            </a:r>
            <a:endParaRPr lang="en-US" sz="2800" dirty="0">
              <a:solidFill>
                <a:srgbClr val="000000"/>
              </a:solidFill>
              <a:latin typeface="Yu Gothic UI" panose="020B0500000000000000" pitchFamily="34" charset="-128"/>
              <a:ea typeface="Yu Gothic UI" panose="020B0500000000000000" pitchFamily="34" charset="-128"/>
            </a:endParaRPr>
          </a:p>
          <a:p>
            <a:pPr marL="542925" lvl="0" indent="-542925" algn="just">
              <a:lnSpc>
                <a:spcPct val="100000"/>
              </a:lnSpc>
              <a:spcBef>
                <a:spcPts val="0"/>
              </a:spcBef>
              <a:buClr>
                <a:srgbClr val="1F7F79"/>
              </a:buClr>
              <a:buFont typeface="Segoe UI" panose="020B0502040204020203" pitchFamily="34" charset="0"/>
              <a:buChar char="⃣"/>
            </a:pPr>
            <a:endParaRPr lang="en-US" altLang="nb-NO" sz="9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542925" lvl="1" indent="0" algn="just">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3"/>
          <p:cNvSpPr txBox="1">
            <a:spLocks noChangeArrowheads="1"/>
          </p:cNvSpPr>
          <p:nvPr/>
        </p:nvSpPr>
        <p:spPr>
          <a:xfrm>
            <a:off x="606102" y="3484637"/>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lvl="0" indent="-542925" algn="just">
              <a:lnSpc>
                <a:spcPct val="100000"/>
              </a:lnSpc>
              <a:spcBef>
                <a:spcPts val="0"/>
              </a:spcBef>
              <a:buClr>
                <a:srgbClr val="1F7F79"/>
              </a:buClr>
              <a:buFont typeface="Segoe UI" panose="020B0502040204020203" pitchFamily="34" charset="0"/>
              <a:buChar char="⃣"/>
            </a:pPr>
            <a:endParaRPr lang="en-US" altLang="nb-NO" sz="9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542925" indent="-542925" algn="just">
              <a:buClr>
                <a:srgbClr val="1F7F79"/>
              </a:buClr>
              <a:buFont typeface="Segoe UI" panose="020B0502040204020203" pitchFamily="34" charset="0"/>
              <a:buChar char="⃣"/>
            </a:pPr>
            <a:r>
              <a:rPr lang="en-US" altLang="nb-NO"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Statistical (</a:t>
            </a:r>
            <a:r>
              <a:rPr lang="en-US" altLang="nb-NO" b="1" dirty="0" err="1">
                <a:solidFill>
                  <a:prstClr val="black"/>
                </a:solidFill>
                <a:latin typeface="Yu Gothic UI" panose="020B0500000000000000" pitchFamily="34" charset="-128"/>
                <a:ea typeface="Yu Gothic UI" panose="020B0500000000000000" pitchFamily="34" charset="-128"/>
                <a:cs typeface="Segoe UI" panose="020B0502040204020203" pitchFamily="34" charset="0"/>
              </a:rPr>
              <a:t>geostatistical</a:t>
            </a:r>
            <a:r>
              <a:rPr lang="en-US" altLang="nb-NO"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 methods:</a:t>
            </a: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gn="just">
              <a:lnSpc>
                <a:spcPct val="100000"/>
              </a:lnSpc>
              <a:spcBef>
                <a:spcPts val="0"/>
              </a:spcBef>
              <a:buFont typeface="Segoe UI" panose="020B0502040204020203" pitchFamily="34" charset="0"/>
              <a:buChar char="–"/>
            </a:pPr>
            <a:r>
              <a:rPr lang="en-US" sz="2800" dirty="0">
                <a:solidFill>
                  <a:srgbClr val="000000"/>
                </a:solidFill>
                <a:latin typeface="Yu Gothic UI" panose="020B0500000000000000" pitchFamily="34" charset="-128"/>
                <a:ea typeface="Yu Gothic UI" panose="020B0500000000000000" pitchFamily="34" charset="-128"/>
              </a:rPr>
              <a:t>Statistical techniques are based on statistical models that include autocorrelation: the statistical relationship among the measured points. </a:t>
            </a:r>
          </a:p>
          <a:p>
            <a:pPr marL="893763" lvl="1" indent="-350838" algn="just">
              <a:lnSpc>
                <a:spcPct val="100000"/>
              </a:lnSpc>
              <a:spcBef>
                <a:spcPts val="0"/>
              </a:spcBef>
              <a:buFont typeface="Segoe UI" panose="020B0502040204020203" pitchFamily="34" charset="0"/>
              <a:buChar char="–"/>
            </a:pPr>
            <a:r>
              <a:rPr lang="en-US" sz="2800" dirty="0">
                <a:solidFill>
                  <a:srgbClr val="000000"/>
                </a:solidFill>
                <a:latin typeface="Yu Gothic UI" panose="020B0500000000000000" pitchFamily="34" charset="-128"/>
                <a:ea typeface="Yu Gothic UI" panose="020B0500000000000000" pitchFamily="34" charset="-128"/>
              </a:rPr>
              <a:t>Provide some measure of the accuracy of the predictions. </a:t>
            </a:r>
          </a:p>
          <a:p>
            <a:pPr marL="893763" lvl="1" indent="-350838" algn="just">
              <a:lnSpc>
                <a:spcPct val="100000"/>
              </a:lnSpc>
              <a:spcBef>
                <a:spcPts val="0"/>
              </a:spcBef>
              <a:buFont typeface="Segoe UI" panose="020B0502040204020203" pitchFamily="34" charset="0"/>
              <a:buChar char="–"/>
            </a:pPr>
            <a:r>
              <a:rPr lang="en-US" sz="2800" dirty="0">
                <a:solidFill>
                  <a:srgbClr val="000000"/>
                </a:solidFill>
                <a:latin typeface="Yu Gothic UI" panose="020B0500000000000000" pitchFamily="34" charset="-128"/>
                <a:ea typeface="Yu Gothic UI" panose="020B0500000000000000" pitchFamily="34" charset="-128"/>
              </a:rPr>
              <a:t>Example: kriging</a:t>
            </a:r>
          </a:p>
          <a:p>
            <a:pPr marL="542925" lvl="1" indent="0" algn="just">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484724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606104" y="1375450"/>
            <a:ext cx="11132506"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Global interpolators</a:t>
            </a:r>
            <a:endParaRPr lang="en-US" altLang="nb-NO"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Use all available data to provide predictions</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Used for examining trends</a:t>
            </a:r>
          </a:p>
          <a:p>
            <a:pPr marL="542925" lvl="1" indent="0">
              <a:lnSpc>
                <a:spcPct val="100000"/>
              </a:lnSpc>
              <a:spcBef>
                <a:spcPts val="0"/>
              </a:spcBef>
              <a:buNone/>
            </a:pPr>
            <a:r>
              <a:rPr lang="en-US" altLang="nb-NO" sz="1800"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	</a:t>
            </a: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Local interpolators</a:t>
            </a: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Operate within a small zone around the point being interpolated</a:t>
            </a:r>
          </a:p>
          <a:p>
            <a:pPr marL="542925" lvl="1" indent="0" algn="just">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How interpolate</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902875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p:cNvSpPr txBox="1">
            <a:spLocks noChangeArrowheads="1"/>
          </p:cNvSpPr>
          <p:nvPr/>
        </p:nvSpPr>
        <p:spPr>
          <a:xfrm>
            <a:off x="606104" y="1377650"/>
            <a:ext cx="11132506"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Inexact interpolation</a:t>
            </a:r>
            <a:r>
              <a:rPr lang="en-US" altLang="nb-NO"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 measured value is not reproduced</a:t>
            </a: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In these methods the differences between measured and predicted values can be used as an indicator of the quality</a:t>
            </a:r>
            <a:endParaRPr lang="en-US" altLang="nb-NO" sz="2800" dirty="0">
              <a:solidFill>
                <a:prstClr val="black"/>
              </a:solidFill>
              <a:latin typeface="Yu Gothic UI" panose="020B0500000000000000" pitchFamily="34" charset="-128"/>
              <a:ea typeface="Yu Gothic UI" panose="020B0500000000000000" pitchFamily="34" charset="-128"/>
            </a:endParaRPr>
          </a:p>
          <a:p>
            <a:pPr marL="542925" lvl="1" indent="0">
              <a:lnSpc>
                <a:spcPct val="100000"/>
              </a:lnSpc>
              <a:spcBef>
                <a:spcPts val="0"/>
              </a:spcBef>
              <a:buNone/>
            </a:pPr>
            <a:r>
              <a:rPr lang="en-US" altLang="nb-NO" sz="1800"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	</a:t>
            </a: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Exact interpolation</a:t>
            </a:r>
            <a:r>
              <a:rPr lang="en-US" altLang="nb-NO"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a:t>
            </a: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The predicted value at a sample point is identical to the measured value</a:t>
            </a: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In these methods we may use an independent dataset to test the quality</a:t>
            </a:r>
          </a:p>
          <a:p>
            <a:pPr marL="542925" lvl="1" indent="0" algn="just">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How interpolate</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latin typeface="Yu Gothic UI" panose="020B0500000000000000" pitchFamily="34" charset="-128"/>
              <a:ea typeface="Yu Gothic UI" panose="020B0500000000000000" pitchFamily="34" charset="-128"/>
            </a:endParaRPr>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rPr>
              <a:t>  </a:t>
            </a:r>
            <a:endParaRPr kumimoji="0" lang="nb-NO" altLang="nb-NO" sz="340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656642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latin typeface="Yu Gothic UI" panose="020B0500000000000000" pitchFamily="34" charset="-128"/>
              <a:ea typeface="Yu Gothic UI" panose="020B0500000000000000" pitchFamily="34" charset="-128"/>
            </a:endParaRPr>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rPr>
              <a:t>  </a:t>
            </a:r>
            <a:endParaRPr kumimoji="0" lang="nb-NO" altLang="nb-NO" sz="340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endParaRPr>
          </a:p>
        </p:txBody>
      </p:sp>
      <p:sp>
        <p:nvSpPr>
          <p:cNvPr id="12"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Trend surfaces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(global polynomial interpolation, GPI)</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Nearest </a:t>
            </a:r>
            <a:r>
              <a:rPr lang="en-US" altLang="nb-NO" b="1" dirty="0" err="1">
                <a:latin typeface="Yu Gothic UI" panose="020B0500000000000000" pitchFamily="34" charset="-128"/>
                <a:ea typeface="Yu Gothic UI" panose="020B0500000000000000" pitchFamily="34" charset="-128"/>
                <a:cs typeface="Segoe UI" panose="020B0502040204020203" pitchFamily="34" charset="0"/>
              </a:rPr>
              <a:t>neighbour</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 (Thiessen)</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Inverse distance weighting (IDW)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(moving average)</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Radial basis functions or Spline </a:t>
            </a:r>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Kriging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(ordinary, simple, universal, etc.…analyses of spatial variation)</a:t>
            </a:r>
          </a:p>
          <a:p>
            <a:pPr marL="542925" lvl="1" indent="0" algn="just">
              <a:lnSpc>
                <a:spcPct val="200000"/>
              </a:lnSpc>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Explosion 1 6"/>
          <p:cNvSpPr/>
          <p:nvPr/>
        </p:nvSpPr>
        <p:spPr>
          <a:xfrm>
            <a:off x="9575671" y="4838683"/>
            <a:ext cx="3105348" cy="1648146"/>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ctangle 7"/>
          <p:cNvSpPr/>
          <p:nvPr/>
        </p:nvSpPr>
        <p:spPr>
          <a:xfrm>
            <a:off x="10134398" y="5365200"/>
            <a:ext cx="2103461" cy="523220"/>
          </a:xfrm>
          <a:prstGeom prst="rect">
            <a:avLst/>
          </a:prstGeom>
        </p:spPr>
        <p:txBody>
          <a:bodyPr wrap="none">
            <a:spAutoFit/>
          </a:bodyPr>
          <a:lstStyle/>
          <a:p>
            <a:r>
              <a:rPr lang="en-US" altLang="nb-NO" sz="2800" i="1" dirty="0">
                <a:solidFill>
                  <a:srgbClr val="FF0000"/>
                </a:solidFill>
                <a:latin typeface="Yu Gothic UI" panose="020B0500000000000000" pitchFamily="34" charset="-128"/>
                <a:ea typeface="Yu Gothic UI" panose="020B0500000000000000" pitchFamily="34" charset="-128"/>
              </a:rPr>
              <a:t>next lecture</a:t>
            </a:r>
            <a:endParaRPr lang="nb-NO" sz="2800" i="1" dirty="0"/>
          </a:p>
        </p:txBody>
      </p:sp>
    </p:spTree>
    <p:extLst>
      <p:ext uri="{BB962C8B-B14F-4D97-AF65-F5344CB8AC3E}">
        <p14:creationId xmlns:p14="http://schemas.microsoft.com/office/powerpoint/2010/main" val="1334205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200000"/>
              </a:lnSpc>
              <a:spcBef>
                <a:spcPts val="0"/>
              </a:spcBef>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 </a:t>
            </a:r>
            <a:r>
              <a:rPr lang="en-US" altLang="nb-NO" sz="2400"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(global polynomial interpolation, GPI)</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Nearest </a:t>
            </a:r>
            <a:r>
              <a:rPr lang="en-US" altLang="nb-NO" b="1" dirty="0" err="1">
                <a:latin typeface="Yu Gothic UI" panose="020B0500000000000000" pitchFamily="34" charset="-128"/>
                <a:ea typeface="Yu Gothic UI" panose="020B0500000000000000" pitchFamily="34" charset="-128"/>
                <a:cs typeface="Segoe UI" panose="020B0502040204020203" pitchFamily="34" charset="0"/>
              </a:rPr>
              <a:t>neighbour</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 (Thiessen)</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Inverse distance weighting (IDW)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(moving average)</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Radial basis functions or Spline </a:t>
            </a:r>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Kriging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(ordinary, simple, universal, etc.…analyses of spatial variation)</a:t>
            </a:r>
          </a:p>
          <a:p>
            <a:pPr marL="542925" lvl="1" indent="0" algn="just">
              <a:lnSpc>
                <a:spcPct val="200000"/>
              </a:lnSpc>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55789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69451" y="2189020"/>
            <a:ext cx="3842625"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369452" y="2318202"/>
            <a:ext cx="3842625" cy="3231654"/>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GIS interpolation</a:t>
            </a:r>
          </a:p>
          <a:p>
            <a:pPr marL="571500" indent="-5715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What?</a:t>
            </a:r>
          </a:p>
          <a:p>
            <a:pPr marL="571500" indent="-5715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When?</a:t>
            </a:r>
          </a:p>
          <a:p>
            <a:pPr marL="571500" indent="-5715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Data sources for interpolation</a:t>
            </a:r>
          </a:p>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 </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4" name="Rounded Rectangle 23"/>
          <p:cNvSpPr/>
          <p:nvPr/>
        </p:nvSpPr>
        <p:spPr>
          <a:xfrm>
            <a:off x="4732652" y="2177046"/>
            <a:ext cx="3404814" cy="3494272"/>
          </a:xfrm>
          <a:prstGeom prst="roundRect">
            <a:avLst>
              <a:gd name="adj" fmla="val 8239"/>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5" name="Rectangle 24"/>
          <p:cNvSpPr/>
          <p:nvPr/>
        </p:nvSpPr>
        <p:spPr>
          <a:xfrm>
            <a:off x="4814780" y="2318202"/>
            <a:ext cx="3679142" cy="3139321"/>
          </a:xfrm>
          <a:prstGeom prst="rect">
            <a:avLst/>
          </a:prstGeom>
          <a:noFill/>
          <a:ln>
            <a:noFill/>
          </a:ln>
        </p:spPr>
        <p:txBody>
          <a:bodyPr wrap="square">
            <a:spAutoFit/>
          </a:bodyPr>
          <a:lstStyle/>
          <a:p>
            <a:pPr marL="273050" indent="-273050">
              <a:buFont typeface="Arial" panose="020B0604020202020204" pitchFamily="34" charset="0"/>
              <a:buChar char="•"/>
            </a:pPr>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Spatial Interpolation Methods</a:t>
            </a:r>
          </a:p>
          <a:p>
            <a:pPr marL="273050" indent="-273050">
              <a:buFont typeface="Arial" panose="020B0604020202020204" pitchFamily="34" charset="0"/>
              <a:buChar char="•"/>
            </a:pPr>
            <a:endParaRPr lang="en-US"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273050" indent="-273050">
              <a:buFont typeface="Arial" panose="020B0604020202020204" pitchFamily="34" charset="0"/>
              <a:buChar char="•"/>
            </a:pPr>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
        <p:nvSpPr>
          <p:cNvPr id="26" name="Rounded Rectangle 25"/>
          <p:cNvSpPr/>
          <p:nvPr/>
        </p:nvSpPr>
        <p:spPr>
          <a:xfrm>
            <a:off x="8570200" y="2183032"/>
            <a:ext cx="332767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7" name="Rectangle 26"/>
          <p:cNvSpPr/>
          <p:nvPr/>
        </p:nvSpPr>
        <p:spPr>
          <a:xfrm>
            <a:off x="8668816" y="2318202"/>
            <a:ext cx="3177325" cy="2062103"/>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Interpolation examples and application</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8" name="Oval 27"/>
          <p:cNvSpPr/>
          <p:nvPr/>
        </p:nvSpPr>
        <p:spPr>
          <a:xfrm>
            <a:off x="3742118"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9" name="Rectangle 28"/>
          <p:cNvSpPr/>
          <p:nvPr/>
        </p:nvSpPr>
        <p:spPr>
          <a:xfrm>
            <a:off x="3884254" y="1855283"/>
            <a:ext cx="516488" cy="830997"/>
          </a:xfrm>
          <a:prstGeom prst="rect">
            <a:avLst/>
          </a:prstGeom>
        </p:spPr>
        <p:txBody>
          <a:bodyPr wrap="squar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30" name="Oval 29"/>
          <p:cNvSpPr/>
          <p:nvPr/>
        </p:nvSpPr>
        <p:spPr>
          <a:xfrm>
            <a:off x="7596642" y="187024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1" name="Oval 30"/>
          <p:cNvSpPr/>
          <p:nvPr/>
        </p:nvSpPr>
        <p:spPr>
          <a:xfrm>
            <a:off x="11339280"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2" name="Rectangle 31"/>
          <p:cNvSpPr/>
          <p:nvPr/>
        </p:nvSpPr>
        <p:spPr>
          <a:xfrm>
            <a:off x="7757698" y="1856646"/>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33" name="Rectangle 32"/>
          <p:cNvSpPr/>
          <p:nvPr/>
        </p:nvSpPr>
        <p:spPr>
          <a:xfrm>
            <a:off x="11500023" y="1850047"/>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1"/>
              </a:solidFill>
              <a:latin typeface="Yu Gothic UI" panose="020B0500000000000000" pitchFamily="34" charset="-128"/>
              <a:ea typeface="Yu Gothic UI" panose="020B0500000000000000" pitchFamily="34" charset="-128"/>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16" name="Rectangle 15"/>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17" name="Rectangle 16"/>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Tree>
    <p:extLst>
      <p:ext uri="{BB962C8B-B14F-4D97-AF65-F5344CB8AC3E}">
        <p14:creationId xmlns:p14="http://schemas.microsoft.com/office/powerpoint/2010/main" val="227127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4" y="1264418"/>
            <a:ext cx="11349676" cy="5112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Fit a polynomial line f(x) or surface f(</a:t>
            </a:r>
            <a:r>
              <a:rPr lang="en-US" altLang="nb-NO" dirty="0" err="1">
                <a:latin typeface="Yu Gothic UI" panose="020B0500000000000000" pitchFamily="34" charset="-128"/>
                <a:ea typeface="Yu Gothic UI" panose="020B0500000000000000" pitchFamily="34" charset="-128"/>
                <a:cs typeface="Segoe UI" panose="020B0502040204020203" pitchFamily="34" charset="0"/>
              </a:rPr>
              <a:t>x,y</a:t>
            </a:r>
            <a:r>
              <a:rPr lang="en-US" altLang="nb-NO" dirty="0">
                <a:latin typeface="Yu Gothic UI" panose="020B0500000000000000" pitchFamily="34" charset="-128"/>
                <a:ea typeface="Yu Gothic UI" panose="020B0500000000000000" pitchFamily="34" charset="-128"/>
                <a:cs typeface="Segoe UI" panose="020B0502040204020203" pitchFamily="34" charset="0"/>
              </a:rPr>
              <a:t>) by least squares through the sampled points.  </a:t>
            </a:r>
          </a:p>
          <a:p>
            <a:pPr marL="542925" indent="-542925">
              <a:lnSpc>
                <a:spcPct val="100000"/>
              </a:lnSpc>
              <a:spcBef>
                <a:spcPts val="0"/>
              </a:spcBef>
              <a:buClr>
                <a:srgbClr val="1F7F79"/>
              </a:buClr>
              <a:buFont typeface="Segoe UI" panose="020B0502040204020203" pitchFamily="34" charset="0"/>
              <a:buChar char="⃣"/>
            </a:pPr>
            <a:endParaRPr lang="en-US" altLang="nb-NO" sz="1400" dirty="0">
              <a:latin typeface="Yu Gothic UI" panose="020B0500000000000000" pitchFamily="34" charset="-128"/>
              <a:ea typeface="Yu Gothic UI" panose="020B0500000000000000" pitchFamily="34" charset="-128"/>
              <a:cs typeface="Segoe UI" panose="020B0502040204020203" pitchFamily="34" charset="0"/>
            </a:endParaRPr>
          </a:p>
          <a:p>
            <a:pPr marL="876300" indent="-342900">
              <a:lnSpc>
                <a:spcPct val="100000"/>
              </a:lnSpc>
              <a:spcBef>
                <a:spcPts val="0"/>
              </a:spcBef>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Trend is based on regression. Regression analysis is the optimized fitting of a line or curve to derive a mathematical function that best fits the raw data.</a:t>
            </a:r>
          </a:p>
          <a:p>
            <a:pPr marL="533400" lvl="1" indent="0">
              <a:lnSpc>
                <a:spcPct val="100000"/>
              </a:lnSpc>
              <a:spcBef>
                <a:spcPts val="0"/>
              </a:spcBef>
              <a:buClr>
                <a:srgbClr val="1F7F79"/>
              </a:buClr>
              <a:buNone/>
            </a:pPr>
            <a:endParaRPr lang="en-US" altLang="nb-NO" sz="700" u="sng" dirty="0">
              <a:latin typeface="Yu Gothic UI" panose="020B0500000000000000" pitchFamily="34" charset="-128"/>
              <a:ea typeface="Yu Gothic UI" panose="020B0500000000000000" pitchFamily="34" charset="-128"/>
              <a:cs typeface="Segoe UI" panose="020B0502040204020203" pitchFamily="34" charset="0"/>
            </a:endParaRPr>
          </a:p>
          <a:p>
            <a:pPr marL="542925" lvl="1" indent="0" algn="just">
              <a:lnSpc>
                <a:spcPct val="100000"/>
              </a:lnSpc>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2" name="Rectangle 1"/>
          <p:cNvSpPr/>
          <p:nvPr/>
        </p:nvSpPr>
        <p:spPr>
          <a:xfrm>
            <a:off x="606104" y="3237275"/>
            <a:ext cx="11585896" cy="1800493"/>
          </a:xfrm>
          <a:prstGeom prst="rect">
            <a:avLst/>
          </a:prstGeom>
        </p:spPr>
        <p:txBody>
          <a:bodyPr wrap="square">
            <a:spAutoFit/>
          </a:bodyPr>
          <a:lstStyle/>
          <a:p>
            <a:pPr marL="876300" lvl="1" indent="-342900">
              <a:lnSpc>
                <a:spcPct val="100000"/>
              </a:lnSpc>
              <a:spcBef>
                <a:spcPts val="0"/>
              </a:spcBef>
              <a:buClr>
                <a:srgbClr val="1F7F79"/>
              </a:buClr>
            </a:pPr>
            <a:r>
              <a:rPr lang="en-US" altLang="nb-NO" sz="2400" u="sng" dirty="0">
                <a:latin typeface="Yu Gothic UI" panose="020B0500000000000000" pitchFamily="34" charset="-128"/>
                <a:ea typeface="Yu Gothic UI" panose="020B0500000000000000" pitchFamily="34" charset="-128"/>
                <a:cs typeface="Segoe UI" panose="020B0502040204020203" pitchFamily="34" charset="0"/>
              </a:rPr>
              <a:t>Linear example:</a:t>
            </a:r>
            <a:br>
              <a:rPr lang="en-US" altLang="nb-NO" dirty="0">
                <a:latin typeface="Yu Gothic UI" panose="020B0500000000000000" pitchFamily="34" charset="-128"/>
                <a:ea typeface="Yu Gothic UI" panose="020B0500000000000000" pitchFamily="34" charset="-128"/>
                <a:cs typeface="Segoe UI" panose="020B0502040204020203" pitchFamily="34" charset="0"/>
              </a:rPr>
            </a:br>
            <a:r>
              <a:rPr lang="en-US" altLang="nb-NO" sz="2200" dirty="0">
                <a:latin typeface="Yu Gothic UI" panose="020B0500000000000000" pitchFamily="34" charset="-128"/>
                <a:ea typeface="Yu Gothic UI" panose="020B0500000000000000" pitchFamily="34" charset="-128"/>
                <a:cs typeface="Segoe UI" panose="020B0502040204020203" pitchFamily="34" charset="0"/>
              </a:rPr>
              <a:t>z (x) = b0 + b1x + ε</a:t>
            </a:r>
            <a:endParaRPr lang="en-US" altLang="nb-NO" dirty="0">
              <a:latin typeface="Yu Gothic UI" panose="020B0500000000000000" pitchFamily="34" charset="-128"/>
              <a:ea typeface="Yu Gothic UI" panose="020B0500000000000000" pitchFamily="34" charset="-128"/>
              <a:cs typeface="Segoe UI" panose="020B0502040204020203" pitchFamily="34" charset="0"/>
            </a:endParaRPr>
          </a:p>
          <a:p>
            <a:pPr marL="876300" lvl="1" indent="-342900">
              <a:lnSpc>
                <a:spcPct val="100000"/>
              </a:lnSpc>
              <a:spcBef>
                <a:spcPts val="0"/>
              </a:spcBef>
              <a:buClr>
                <a:srgbClr val="1F7F79"/>
              </a:buClr>
            </a:pPr>
            <a:endParaRPr lang="en-US" altLang="nb-NO" sz="500" dirty="0">
              <a:latin typeface="Yu Gothic UI" panose="020B0500000000000000" pitchFamily="34" charset="-128"/>
              <a:ea typeface="Yu Gothic UI" panose="020B0500000000000000" pitchFamily="34" charset="-128"/>
              <a:cs typeface="Segoe UI" panose="020B0502040204020203" pitchFamily="34" charset="0"/>
            </a:endParaRPr>
          </a:p>
          <a:p>
            <a:pPr marL="1258888" lvl="1" indent="-361950">
              <a:lnSpc>
                <a:spcPct val="100000"/>
              </a:lnSpc>
              <a:spcBef>
                <a:spcPts val="0"/>
              </a:spcBef>
              <a:buFont typeface="Courier New" panose="02070309020205020404" pitchFamily="49" charset="0"/>
              <a:buChar char="o"/>
            </a:pPr>
            <a:r>
              <a:rPr lang="en-US" altLang="nb-NO" sz="2000" dirty="0">
                <a:latin typeface="Yu Gothic UI" panose="020B0500000000000000" pitchFamily="34" charset="-128"/>
                <a:ea typeface="Yu Gothic UI" panose="020B0500000000000000" pitchFamily="34" charset="-128"/>
                <a:cs typeface="Segoe UI" panose="020B0502040204020203" pitchFamily="34" charset="0"/>
              </a:rPr>
              <a:t>where b0 is the intercept, b1 is the slope and ε is the residual (noise)</a:t>
            </a:r>
          </a:p>
          <a:p>
            <a:pPr marL="1258888" lvl="1" indent="-361950">
              <a:lnSpc>
                <a:spcPct val="100000"/>
              </a:lnSpc>
              <a:spcBef>
                <a:spcPts val="0"/>
              </a:spcBef>
              <a:buFont typeface="Courier New" panose="02070309020205020404" pitchFamily="49" charset="0"/>
              <a:buChar char="o"/>
            </a:pPr>
            <a:r>
              <a:rPr lang="en-US" altLang="nb-NO" sz="2000" dirty="0">
                <a:latin typeface="Yu Gothic UI" panose="020B0500000000000000" pitchFamily="34" charset="-128"/>
                <a:ea typeface="Yu Gothic UI" panose="020B0500000000000000" pitchFamily="34" charset="-128"/>
                <a:cs typeface="Segoe UI" panose="020B0502040204020203" pitchFamily="34" charset="0"/>
              </a:rPr>
              <a:t>By increasing the number of terms it is possible to fit any set of points by a complicated curve, thereby reducing ε to zero</a:t>
            </a:r>
          </a:p>
        </p:txBody>
      </p:sp>
      <p:sp>
        <p:nvSpPr>
          <p:cNvPr id="3" name="Rectangle 2"/>
          <p:cNvSpPr/>
          <p:nvPr/>
        </p:nvSpPr>
        <p:spPr>
          <a:xfrm>
            <a:off x="606103" y="5108107"/>
            <a:ext cx="11431821" cy="1138773"/>
          </a:xfrm>
          <a:prstGeom prst="rect">
            <a:avLst/>
          </a:prstGeom>
        </p:spPr>
        <p:txBody>
          <a:bodyPr wrap="square">
            <a:spAutoFit/>
          </a:bodyPr>
          <a:lstStyle/>
          <a:p>
            <a:pPr marL="876300" lvl="1" indent="-342900">
              <a:lnSpc>
                <a:spcPct val="100000"/>
              </a:lnSpc>
              <a:spcBef>
                <a:spcPts val="0"/>
              </a:spcBef>
              <a:buClr>
                <a:srgbClr val="1F7F79"/>
              </a:buClr>
            </a:pPr>
            <a:r>
              <a:rPr lang="en-US" altLang="nb-NO" sz="2400" u="sng" dirty="0">
                <a:latin typeface="Yu Gothic UI" panose="020B0500000000000000" pitchFamily="34" charset="-128"/>
                <a:ea typeface="Yu Gothic UI" panose="020B0500000000000000" pitchFamily="34" charset="-128"/>
                <a:cs typeface="Segoe UI" panose="020B0502040204020203" pitchFamily="34" charset="0"/>
              </a:rPr>
              <a:t>Surface example</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(two dimensions):</a:t>
            </a:r>
            <a:br>
              <a:rPr lang="en-US" altLang="nb-NO" sz="2400" dirty="0">
                <a:latin typeface="Yu Gothic UI" panose="020B0500000000000000" pitchFamily="34" charset="-128"/>
                <a:ea typeface="Yu Gothic UI" panose="020B0500000000000000" pitchFamily="34" charset="-128"/>
                <a:cs typeface="Segoe UI" panose="020B0502040204020203" pitchFamily="34" charset="0"/>
              </a:rPr>
            </a:br>
            <a:r>
              <a:rPr lang="en-US" altLang="nb-NO" sz="2200" dirty="0">
                <a:latin typeface="Yu Gothic UI" panose="020B0500000000000000" pitchFamily="34" charset="-128"/>
                <a:ea typeface="Yu Gothic UI" panose="020B0500000000000000" pitchFamily="34" charset="-128"/>
                <a:cs typeface="Segoe UI" panose="020B0502040204020203" pitchFamily="34" charset="0"/>
              </a:rPr>
              <a:t>linear: z (x, y) = b0 + b1x + b2y</a:t>
            </a:r>
            <a:br>
              <a:rPr lang="en-US" altLang="nb-NO" sz="2200" dirty="0">
                <a:latin typeface="Yu Gothic UI" panose="020B0500000000000000" pitchFamily="34" charset="-128"/>
                <a:ea typeface="Yu Gothic UI" panose="020B0500000000000000" pitchFamily="34" charset="-128"/>
                <a:cs typeface="Segoe UI" panose="020B0502040204020203" pitchFamily="34" charset="0"/>
              </a:rPr>
            </a:br>
            <a:r>
              <a:rPr lang="en-US" altLang="nb-NO" sz="2200" dirty="0">
                <a:latin typeface="Yu Gothic UI" panose="020B0500000000000000" pitchFamily="34" charset="-128"/>
                <a:ea typeface="Yu Gothic UI" panose="020B0500000000000000" pitchFamily="34" charset="-128"/>
                <a:cs typeface="Segoe UI" panose="020B0502040204020203" pitchFamily="34" charset="0"/>
              </a:rPr>
              <a:t>quadratic (polynomial regression): z (x, y) = b0 + b1x + b2y + b3x2 + b4xy + b5y2</a:t>
            </a:r>
          </a:p>
        </p:txBody>
      </p:sp>
    </p:spTree>
    <p:extLst>
      <p:ext uri="{BB962C8B-B14F-4D97-AF65-F5344CB8AC3E}">
        <p14:creationId xmlns:p14="http://schemas.microsoft.com/office/powerpoint/2010/main" val="338097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63075" y="1580069"/>
            <a:ext cx="5766121" cy="5112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0"/>
              </a:spcBef>
              <a:buClr>
                <a:srgbClr val="1F7F79"/>
              </a:buClr>
              <a:buNone/>
            </a:pPr>
            <a:r>
              <a:rPr lang="en-US" altLang="nb-NO" u="sng" dirty="0">
                <a:latin typeface="Yu Gothic UI" panose="020B0500000000000000" pitchFamily="34" charset="-128"/>
                <a:ea typeface="Yu Gothic UI" panose="020B0500000000000000" pitchFamily="34" charset="-128"/>
                <a:cs typeface="Segoe UI" panose="020B0502040204020203" pitchFamily="34" charset="0"/>
              </a:rPr>
              <a:t>Least square fit</a:t>
            </a:r>
          </a:p>
          <a:p>
            <a:pPr marL="457200" lvl="1" indent="0">
              <a:lnSpc>
                <a:spcPct val="100000"/>
              </a:lnSpc>
              <a:spcBef>
                <a:spcPts val="0"/>
              </a:spcBef>
              <a:buClr>
                <a:srgbClr val="1F7F79"/>
              </a:buClr>
              <a:buNone/>
            </a:pPr>
            <a:r>
              <a:rPr lang="en-GB" altLang="nb-NO" dirty="0">
                <a:latin typeface="Yu Gothic UI" panose="020B0500000000000000" pitchFamily="34" charset="-128"/>
                <a:ea typeface="Yu Gothic UI" panose="020B0500000000000000" pitchFamily="34" charset="-128"/>
              </a:rPr>
              <a:t>the sum of the squared distances between the predicted and the measured points is minimised</a:t>
            </a:r>
            <a:endParaRPr lang="nb-NO" dirty="0">
              <a:latin typeface="Yu Gothic UI" panose="020B0500000000000000" pitchFamily="34" charset="-128"/>
              <a:ea typeface="Yu Gothic UI" panose="020B0500000000000000" pitchFamily="34" charset="-128"/>
            </a:endParaRPr>
          </a:p>
          <a:p>
            <a:pPr marL="457200" lvl="1" indent="0">
              <a:lnSpc>
                <a:spcPct val="100000"/>
              </a:lnSpc>
              <a:spcBef>
                <a:spcPts val="0"/>
              </a:spcBef>
              <a:buClr>
                <a:srgbClr val="1F7F79"/>
              </a:buClr>
              <a:buNone/>
            </a:pPr>
            <a:endParaRPr lang="en-US" altLang="nb-NO" u="sng" dirty="0">
              <a:latin typeface="Yu Gothic UI" panose="020B0500000000000000" pitchFamily="34" charset="-128"/>
              <a:ea typeface="Yu Gothic UI" panose="020B0500000000000000" pitchFamily="34" charset="-128"/>
              <a:cs typeface="Segoe UI" panose="020B0502040204020203" pitchFamily="34" charset="0"/>
            </a:endParaRPr>
          </a:p>
          <a:p>
            <a:pPr marL="457200" lvl="1" indent="0">
              <a:lnSpc>
                <a:spcPct val="100000"/>
              </a:lnSpc>
              <a:spcBef>
                <a:spcPts val="0"/>
              </a:spcBef>
              <a:buClr>
                <a:srgbClr val="1F7F79"/>
              </a:buClr>
              <a:buNone/>
            </a:pPr>
            <a:br>
              <a:rPr lang="en-US" altLang="nb-NO" dirty="0">
                <a:latin typeface="Yu Gothic UI" panose="020B0500000000000000" pitchFamily="34" charset="-128"/>
                <a:ea typeface="Yu Gothic UI" panose="020B0500000000000000" pitchFamily="34" charset="-128"/>
                <a:cs typeface="Segoe UI" panose="020B0502040204020203" pitchFamily="34" charset="0"/>
              </a:rPr>
            </a:br>
            <a:r>
              <a:rPr lang="en-US" altLang="nb-NO" dirty="0">
                <a:latin typeface="Yu Gothic UI" panose="020B0500000000000000" pitchFamily="34" charset="-128"/>
                <a:ea typeface="Yu Gothic UI" panose="020B0500000000000000" pitchFamily="34" charset="-128"/>
                <a:cs typeface="Segoe UI" panose="020B0502040204020203" pitchFamily="34" charset="0"/>
              </a:rPr>
              <a:t>z (x) = b0 + b1x + ε</a:t>
            </a:r>
          </a:p>
          <a:p>
            <a:pPr marL="457200" lvl="1" indent="0">
              <a:lnSpc>
                <a:spcPct val="100000"/>
              </a:lnSpc>
              <a:spcBef>
                <a:spcPts val="0"/>
              </a:spcBef>
              <a:buClr>
                <a:srgbClr val="1F7F79"/>
              </a:buClr>
              <a:buNone/>
            </a:pPr>
            <a:br>
              <a:rPr lang="en-US" altLang="nb-NO" dirty="0">
                <a:latin typeface="Yu Gothic UI" panose="020B0500000000000000" pitchFamily="34" charset="-128"/>
                <a:ea typeface="Yu Gothic UI" panose="020B0500000000000000" pitchFamily="34" charset="-128"/>
                <a:cs typeface="Segoe UI" panose="020B0502040204020203" pitchFamily="34" charset="0"/>
              </a:rPr>
            </a:br>
            <a:r>
              <a:rPr lang="en-US" altLang="nb-NO" sz="1200" dirty="0">
                <a:latin typeface="Yu Gothic UI" panose="020B0500000000000000" pitchFamily="34" charset="-128"/>
                <a:ea typeface="Yu Gothic UI" panose="020B0500000000000000" pitchFamily="34" charset="-128"/>
                <a:cs typeface="Segoe UI" panose="020B0502040204020203" pitchFamily="34" charset="0"/>
              </a:rPr>
              <a:t>	</a:t>
            </a:r>
          </a:p>
          <a:p>
            <a:pPr lvl="1">
              <a:lnSpc>
                <a:spcPct val="100000"/>
              </a:lnSpc>
              <a:spcBef>
                <a:spcPts val="0"/>
              </a:spcBef>
            </a:pPr>
            <a:r>
              <a:rPr lang="en-US" altLang="nb-NO" dirty="0">
                <a:latin typeface="Yu Gothic UI" panose="020B0500000000000000" pitchFamily="34" charset="-128"/>
                <a:ea typeface="Yu Gothic UI" panose="020B0500000000000000" pitchFamily="34" charset="-128"/>
                <a:cs typeface="Segoe UI" panose="020B0502040204020203" pitchFamily="34" charset="0"/>
              </a:rPr>
              <a:t>where b0 is the intercept, b1 is the slope and ε is the residual (noise)</a:t>
            </a:r>
          </a:p>
          <a:p>
            <a:pPr marL="542925" lvl="1" indent="0" algn="just">
              <a:lnSpc>
                <a:spcPct val="100000"/>
              </a:lnSpc>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graphicFrame>
        <p:nvGraphicFramePr>
          <p:cNvPr id="17" name="Object 4"/>
          <p:cNvGraphicFramePr>
            <a:graphicFrameLocks noGrp="1" noChangeAspect="1"/>
          </p:cNvGraphicFramePr>
          <p:nvPr>
            <p:ph sz="half" idx="4294967295"/>
            <p:extLst>
              <p:ext uri="{D42A27DB-BD31-4B8C-83A1-F6EECF244321}">
                <p14:modId xmlns:p14="http://schemas.microsoft.com/office/powerpoint/2010/main" val="880746384"/>
              </p:ext>
            </p:extLst>
          </p:nvPr>
        </p:nvGraphicFramePr>
        <p:xfrm>
          <a:off x="6813233" y="1580069"/>
          <a:ext cx="3800475" cy="4114800"/>
        </p:xfrm>
        <a:graphic>
          <a:graphicData uri="http://schemas.openxmlformats.org/presentationml/2006/ole">
            <mc:AlternateContent xmlns:mc="http://schemas.openxmlformats.org/markup-compatibility/2006">
              <mc:Choice xmlns:v="urn:schemas-microsoft-com:vml" Requires="v">
                <p:oleObj name="Chart" r:id="rId3" imgW="3771900" imgH="4791050" progId="MSGraph.Chart.8">
                  <p:embed followColorScheme="full"/>
                </p:oleObj>
              </mc:Choice>
              <mc:Fallback>
                <p:oleObj name="Chart" r:id="rId3" imgW="3771900" imgH="4791050" progId="MSGraph.Chart.8">
                  <p:embed followColorScheme="full"/>
                  <p:pic>
                    <p:nvPicPr>
                      <p:cNvPr id="1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3233" y="1580069"/>
                        <a:ext cx="38004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 name="Group 5"/>
          <p:cNvGrpSpPr>
            <a:grpSpLocks/>
          </p:cNvGrpSpPr>
          <p:nvPr/>
        </p:nvGrpSpPr>
        <p:grpSpPr bwMode="auto">
          <a:xfrm>
            <a:off x="9148445" y="2451607"/>
            <a:ext cx="333375" cy="3584575"/>
            <a:chOff x="4402" y="1885"/>
            <a:chExt cx="210" cy="2135"/>
          </a:xfrm>
        </p:grpSpPr>
        <p:sp>
          <p:nvSpPr>
            <p:cNvPr id="19" name="Line 6"/>
            <p:cNvSpPr>
              <a:spLocks noChangeShapeType="1"/>
            </p:cNvSpPr>
            <p:nvPr/>
          </p:nvSpPr>
          <p:spPr bwMode="auto">
            <a:xfrm flipV="1">
              <a:off x="4513" y="2160"/>
              <a:ext cx="0" cy="1860"/>
            </a:xfrm>
            <a:prstGeom prst="line">
              <a:avLst/>
            </a:prstGeom>
            <a:noFill/>
            <a:ln w="25400">
              <a:solidFill>
                <a:srgbClr val="000080"/>
              </a:solidFill>
              <a:round/>
              <a:headEnd/>
              <a:tailEnd type="stealth" w="lg" len="lg"/>
            </a:ln>
            <a:extLst>
              <a:ext uri="{909E8E84-426E-40DD-AFC4-6F175D3DCCD1}">
                <a14:hiddenFill xmlns:a14="http://schemas.microsoft.com/office/drawing/2010/main">
                  <a:noFill/>
                </a14:hiddenFill>
              </a:ext>
            </a:extLst>
          </p:spPr>
          <p:txBody>
            <a:bodyPr lIns="86734" tIns="42606" rIns="86734" bIns="42606" anchor="ctr">
              <a:spAutoFit/>
            </a:bodyPr>
            <a:lstStyle/>
            <a:p>
              <a:endParaRPr lang="nb-NO"/>
            </a:p>
          </p:txBody>
        </p:sp>
        <p:sp>
          <p:nvSpPr>
            <p:cNvPr id="20" name="Text Box 7"/>
            <p:cNvSpPr txBox="1">
              <a:spLocks noChangeArrowheads="1"/>
            </p:cNvSpPr>
            <p:nvPr/>
          </p:nvSpPr>
          <p:spPr bwMode="auto">
            <a:xfrm>
              <a:off x="4402" y="1885"/>
              <a:ext cx="210"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86734" tIns="42606" rIns="86734" bIns="42606">
              <a:spAutoFit/>
            </a:bodyPr>
            <a:lstStyle>
              <a:lvl1pPr algn="l" defTabSz="730250">
                <a:spcBef>
                  <a:spcPct val="20000"/>
                </a:spcBef>
                <a:buChar char="•"/>
                <a:defRPr sz="2400">
                  <a:solidFill>
                    <a:schemeClr val="tx1"/>
                  </a:solidFill>
                  <a:latin typeface="Arial" panose="020B0604020202020204" pitchFamily="34" charset="0"/>
                </a:defRPr>
              </a:lvl1pPr>
              <a:lvl2pPr marL="742950" indent="-285750" algn="l" defTabSz="730250">
                <a:spcBef>
                  <a:spcPct val="20000"/>
                </a:spcBef>
                <a:buChar char="–"/>
                <a:defRPr>
                  <a:solidFill>
                    <a:schemeClr val="tx1"/>
                  </a:solidFill>
                  <a:latin typeface="Arial" panose="020B0604020202020204" pitchFamily="34" charset="0"/>
                </a:defRPr>
              </a:lvl2pPr>
              <a:lvl3pPr marL="1143000" indent="-228600" algn="l" defTabSz="730250">
                <a:spcBef>
                  <a:spcPct val="20000"/>
                </a:spcBef>
                <a:buChar char="•"/>
                <a:defRPr>
                  <a:solidFill>
                    <a:schemeClr val="tx1"/>
                  </a:solidFill>
                  <a:latin typeface="Arial" panose="020B0604020202020204" pitchFamily="34" charset="0"/>
                </a:defRPr>
              </a:lvl3pPr>
              <a:lvl4pPr marL="1600200" indent="-228600" algn="l" defTabSz="730250">
                <a:spcBef>
                  <a:spcPct val="20000"/>
                </a:spcBef>
                <a:buChar char="–"/>
                <a:defRPr>
                  <a:solidFill>
                    <a:schemeClr val="tx1"/>
                  </a:solidFill>
                  <a:latin typeface="Arial" panose="020B0604020202020204" pitchFamily="34" charset="0"/>
                </a:defRPr>
              </a:lvl4pPr>
              <a:lvl5pPr marL="2057400" indent="-228600" algn="l" defTabSz="730250">
                <a:spcBef>
                  <a:spcPct val="20000"/>
                </a:spcBef>
                <a:buChar char="»"/>
                <a:defRPr>
                  <a:solidFill>
                    <a:schemeClr val="tx1"/>
                  </a:solidFill>
                  <a:latin typeface="Arial" panose="020B0604020202020204" pitchFamily="34" charset="0"/>
                </a:defRPr>
              </a:lvl5pPr>
              <a:lvl6pPr marL="2514600" indent="-228600" defTabSz="73025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defTabSz="73025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defTabSz="73025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defTabSz="73025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50000"/>
                </a:spcBef>
                <a:buFontTx/>
                <a:buNone/>
              </a:pPr>
              <a:r>
                <a:rPr lang="en-GB" altLang="nb-NO" sz="2500" b="1">
                  <a:solidFill>
                    <a:srgbClr val="000099"/>
                  </a:solidFill>
                  <a:latin typeface="Times" panose="02020603050405020304" pitchFamily="18" charset="0"/>
                </a:rPr>
                <a:t>?</a:t>
              </a:r>
            </a:p>
          </p:txBody>
        </p:sp>
      </p:grpSp>
      <p:sp>
        <p:nvSpPr>
          <p:cNvPr id="10" name="Rectangle 3"/>
          <p:cNvSpPr txBox="1">
            <a:spLocks noChangeArrowheads="1"/>
          </p:cNvSpPr>
          <p:nvPr/>
        </p:nvSpPr>
        <p:spPr>
          <a:xfrm>
            <a:off x="606104" y="1087073"/>
            <a:ext cx="11585896" cy="5809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Linear interpolation</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176426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3"/>
          <p:cNvSpPr txBox="1">
            <a:spLocks noChangeArrowheads="1"/>
          </p:cNvSpPr>
          <p:nvPr/>
        </p:nvSpPr>
        <p:spPr>
          <a:xfrm>
            <a:off x="606104" y="1087073"/>
            <a:ext cx="11585896" cy="5809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Linear interpolation</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411" y="1738453"/>
            <a:ext cx="6795449" cy="454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extLst>
      <p:ext uri="{BB962C8B-B14F-4D97-AF65-F5344CB8AC3E}">
        <p14:creationId xmlns:p14="http://schemas.microsoft.com/office/powerpoint/2010/main" val="1905491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3"/>
          <p:cNvSpPr txBox="1">
            <a:spLocks noChangeArrowheads="1"/>
          </p:cNvSpPr>
          <p:nvPr/>
        </p:nvSpPr>
        <p:spPr>
          <a:xfrm>
            <a:off x="606104" y="1087073"/>
            <a:ext cx="11585896" cy="5809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Linear interpolation</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179" y="1729003"/>
            <a:ext cx="6809573" cy="455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extLst>
      <p:ext uri="{BB962C8B-B14F-4D97-AF65-F5344CB8AC3E}">
        <p14:creationId xmlns:p14="http://schemas.microsoft.com/office/powerpoint/2010/main" val="3246996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3"/>
          <p:cNvSpPr txBox="1">
            <a:spLocks noChangeArrowheads="1"/>
          </p:cNvSpPr>
          <p:nvPr/>
        </p:nvSpPr>
        <p:spPr>
          <a:xfrm>
            <a:off x="606104" y="1087073"/>
            <a:ext cx="11585896" cy="5809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Linear interpolation</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061" y="1728296"/>
            <a:ext cx="6816613" cy="4556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Tree>
    <p:extLst>
      <p:ext uri="{BB962C8B-B14F-4D97-AF65-F5344CB8AC3E}">
        <p14:creationId xmlns:p14="http://schemas.microsoft.com/office/powerpoint/2010/main" val="3099953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711" y="1720815"/>
            <a:ext cx="6821811" cy="4563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3"/>
          <p:cNvSpPr txBox="1">
            <a:spLocks noChangeArrowheads="1"/>
          </p:cNvSpPr>
          <p:nvPr/>
        </p:nvSpPr>
        <p:spPr>
          <a:xfrm>
            <a:off x="606104" y="1087073"/>
            <a:ext cx="11585896" cy="5809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Linear interpolation</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305315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Surface interpolation: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Trend spatial interpolation is just regression in two dimensions</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445156" y="2573187"/>
            <a:ext cx="11442809" cy="3411153"/>
          </a:xfrm>
          <a:prstGeom prst="rect">
            <a:avLst/>
          </a:prstGeom>
        </p:spPr>
      </p:pic>
      <p:sp>
        <p:nvSpPr>
          <p:cNvPr id="3" name="Rectangle 2"/>
          <p:cNvSpPr/>
          <p:nvPr/>
        </p:nvSpPr>
        <p:spPr>
          <a:xfrm>
            <a:off x="1745748" y="2076087"/>
            <a:ext cx="2481770" cy="461665"/>
          </a:xfrm>
          <a:prstGeom prst="rect">
            <a:avLst/>
          </a:prstGeom>
        </p:spPr>
        <p:txBody>
          <a:bodyPr wrap="none">
            <a:spAutoFit/>
          </a:bodyPr>
          <a:lstStyle/>
          <a:p>
            <a:pPr marL="0" lvl="1">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Actual landscape</a:t>
            </a:r>
          </a:p>
        </p:txBody>
      </p:sp>
      <p:sp>
        <p:nvSpPr>
          <p:cNvPr id="8" name="Rectangle 7"/>
          <p:cNvSpPr/>
          <p:nvPr/>
        </p:nvSpPr>
        <p:spPr>
          <a:xfrm>
            <a:off x="6166561" y="2111523"/>
            <a:ext cx="5495415" cy="461665"/>
          </a:xfrm>
          <a:prstGeom prst="rect">
            <a:avLst/>
          </a:prstGeom>
        </p:spPr>
        <p:txBody>
          <a:bodyPr wrap="none">
            <a:spAutoFit/>
          </a:bodyPr>
          <a:lstStyle/>
          <a:p>
            <a:pPr marL="0" lvl="1">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First-order (y = x); some constant value</a:t>
            </a:r>
          </a:p>
        </p:txBody>
      </p:sp>
      <p:sp>
        <p:nvSpPr>
          <p:cNvPr id="4" name="Rectangle 3"/>
          <p:cNvSpPr/>
          <p:nvPr/>
        </p:nvSpPr>
        <p:spPr>
          <a:xfrm>
            <a:off x="10445183" y="5669659"/>
            <a:ext cx="1514325" cy="307777"/>
          </a:xfrm>
          <a:prstGeom prst="rect">
            <a:avLst/>
          </a:prstGeom>
        </p:spPr>
        <p:txBody>
          <a:bodyPr wrap="square">
            <a:spAutoFit/>
          </a:bodyPr>
          <a:lstStyle/>
          <a:p>
            <a:r>
              <a:rPr lang="nb-NO" sz="1400" i="1" dirty="0">
                <a:solidFill>
                  <a:schemeClr val="tx1">
                    <a:lumMod val="50000"/>
                    <a:lumOff val="50000"/>
                  </a:schemeClr>
                </a:solidFill>
                <a:latin typeface="Yu Gothic UI" panose="020B0500000000000000" pitchFamily="34" charset="-128"/>
                <a:ea typeface="Yu Gothic UI" panose="020B0500000000000000" pitchFamily="34" charset="-128"/>
              </a:rPr>
              <a:t>By Alan </a:t>
            </a:r>
            <a:r>
              <a:rPr lang="nb-NO" sz="1400" i="1" dirty="0" err="1">
                <a:solidFill>
                  <a:schemeClr val="tx1">
                    <a:lumMod val="50000"/>
                    <a:lumOff val="50000"/>
                  </a:schemeClr>
                </a:solidFill>
                <a:latin typeface="Yu Gothic UI" panose="020B0500000000000000" pitchFamily="34" charset="-128"/>
                <a:ea typeface="Yu Gothic UI" panose="020B0500000000000000" pitchFamily="34" charset="-128"/>
              </a:rPr>
              <a:t>kasprak</a:t>
            </a:r>
            <a:endParaRPr lang="nb-NO" sz="14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7" name="Rectangle 6"/>
          <p:cNvSpPr/>
          <p:nvPr/>
        </p:nvSpPr>
        <p:spPr>
          <a:xfrm>
            <a:off x="513029" y="5977436"/>
            <a:ext cx="11374935" cy="369332"/>
          </a:xfrm>
          <a:prstGeom prst="rect">
            <a:avLst/>
          </a:prstGeom>
        </p:spPr>
        <p:txBody>
          <a:bodyPr wrap="square">
            <a:spAutoFit/>
          </a:bodyPr>
          <a:lstStyle/>
          <a:p>
            <a:r>
              <a:rPr lang="en-US" b="1" i="1">
                <a:solidFill>
                  <a:schemeClr val="tx1">
                    <a:lumMod val="50000"/>
                    <a:lumOff val="50000"/>
                  </a:schemeClr>
                </a:solidFill>
                <a:latin typeface="Yu Gothic UI" panose="020B0500000000000000" pitchFamily="34" charset="-128"/>
                <a:ea typeface="Yu Gothic UI" panose="020B0500000000000000" pitchFamily="34" charset="-128"/>
              </a:rPr>
              <a:t>The higher-order polynomial, the more complex terrain you can reproduce (but it takes more time)</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176714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57" y="2573187"/>
            <a:ext cx="11442807" cy="3404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0" name="Picture 9"/>
          <p:cNvPicPr>
            <a:picLocks noChangeAspect="1"/>
          </p:cNvPicPr>
          <p:nvPr/>
        </p:nvPicPr>
        <p:blipFill>
          <a:blip r:embed="rId3"/>
          <a:stretch>
            <a:fillRect/>
          </a:stretch>
        </p:blipFill>
        <p:spPr>
          <a:xfrm>
            <a:off x="6089626" y="2607630"/>
            <a:ext cx="5798338" cy="3362903"/>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Surface interpolation: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Trend spatial interpolation is just regression in two dimensions</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2" name="Picture 1"/>
          <p:cNvPicPr>
            <a:picLocks noChangeAspect="1"/>
          </p:cNvPicPr>
          <p:nvPr/>
        </p:nvPicPr>
        <p:blipFill rotWithShape="1">
          <a:blip r:embed="rId4"/>
          <a:srcRect r="50564"/>
          <a:stretch/>
        </p:blipFill>
        <p:spPr>
          <a:xfrm>
            <a:off x="445157" y="2573187"/>
            <a:ext cx="5645431" cy="3404249"/>
          </a:xfrm>
          <a:prstGeom prst="rect">
            <a:avLst/>
          </a:prstGeom>
        </p:spPr>
      </p:pic>
      <p:sp>
        <p:nvSpPr>
          <p:cNvPr id="3" name="Rectangle 2"/>
          <p:cNvSpPr/>
          <p:nvPr/>
        </p:nvSpPr>
        <p:spPr>
          <a:xfrm>
            <a:off x="1745748" y="2076087"/>
            <a:ext cx="2481770" cy="461665"/>
          </a:xfrm>
          <a:prstGeom prst="rect">
            <a:avLst/>
          </a:prstGeom>
        </p:spPr>
        <p:txBody>
          <a:bodyPr wrap="none">
            <a:spAutoFit/>
          </a:bodyPr>
          <a:lstStyle/>
          <a:p>
            <a:pPr marL="0" lvl="1">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Actual landscape</a:t>
            </a:r>
          </a:p>
        </p:txBody>
      </p:sp>
      <p:sp>
        <p:nvSpPr>
          <p:cNvPr id="8" name="Rectangle 7"/>
          <p:cNvSpPr/>
          <p:nvPr/>
        </p:nvSpPr>
        <p:spPr>
          <a:xfrm>
            <a:off x="6166560" y="2111523"/>
            <a:ext cx="5488269" cy="461665"/>
          </a:xfrm>
          <a:prstGeom prst="rect">
            <a:avLst/>
          </a:prstGeom>
        </p:spPr>
        <p:txBody>
          <a:bodyPr wrap="square">
            <a:spAutoFit/>
          </a:bodyPr>
          <a:lstStyle/>
          <a:p>
            <a:pPr marL="0" lvl="1" algn="ctr">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second-order (y =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2</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p>
        </p:txBody>
      </p:sp>
      <p:sp>
        <p:nvSpPr>
          <p:cNvPr id="4" name="Rectangle 3"/>
          <p:cNvSpPr/>
          <p:nvPr/>
        </p:nvSpPr>
        <p:spPr>
          <a:xfrm>
            <a:off x="10445183" y="5669659"/>
            <a:ext cx="1514325" cy="307777"/>
          </a:xfrm>
          <a:prstGeom prst="rect">
            <a:avLst/>
          </a:prstGeom>
        </p:spPr>
        <p:txBody>
          <a:bodyPr wrap="square">
            <a:spAutoFit/>
          </a:bodyPr>
          <a:lstStyle/>
          <a:p>
            <a:r>
              <a:rPr lang="nb-NO" sz="1400" i="1" dirty="0">
                <a:solidFill>
                  <a:schemeClr val="tx1">
                    <a:lumMod val="50000"/>
                    <a:lumOff val="50000"/>
                  </a:schemeClr>
                </a:solidFill>
                <a:latin typeface="Yu Gothic UI" panose="020B0500000000000000" pitchFamily="34" charset="-128"/>
                <a:ea typeface="Yu Gothic UI" panose="020B0500000000000000" pitchFamily="34" charset="-128"/>
              </a:rPr>
              <a:t>By Alan </a:t>
            </a:r>
            <a:r>
              <a:rPr lang="nb-NO" sz="1400" i="1" dirty="0" err="1">
                <a:solidFill>
                  <a:schemeClr val="tx1">
                    <a:lumMod val="50000"/>
                    <a:lumOff val="50000"/>
                  </a:schemeClr>
                </a:solidFill>
                <a:latin typeface="Yu Gothic UI" panose="020B0500000000000000" pitchFamily="34" charset="-128"/>
                <a:ea typeface="Yu Gothic UI" panose="020B0500000000000000" pitchFamily="34" charset="-128"/>
              </a:rPr>
              <a:t>kasprak</a:t>
            </a:r>
            <a:endParaRPr lang="nb-NO" sz="14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7" name="Rectangle 6"/>
          <p:cNvSpPr/>
          <p:nvPr/>
        </p:nvSpPr>
        <p:spPr>
          <a:xfrm>
            <a:off x="513029" y="5977436"/>
            <a:ext cx="11374935" cy="369332"/>
          </a:xfrm>
          <a:prstGeom prst="rect">
            <a:avLst/>
          </a:prstGeom>
        </p:spPr>
        <p:txBody>
          <a:bodyPr wrap="square">
            <a:spAutoFit/>
          </a:bodyPr>
          <a:lstStyle/>
          <a:p>
            <a:r>
              <a:rPr lang="en-US" b="1" i="1">
                <a:solidFill>
                  <a:schemeClr val="tx1">
                    <a:lumMod val="50000"/>
                    <a:lumOff val="50000"/>
                  </a:schemeClr>
                </a:solidFill>
                <a:latin typeface="Yu Gothic UI" panose="020B0500000000000000" pitchFamily="34" charset="-128"/>
                <a:ea typeface="Yu Gothic UI" panose="020B0500000000000000" pitchFamily="34" charset="-128"/>
              </a:rPr>
              <a:t>The higher-order polynomial, the more complex terrain you can reproduce (but it takes more time)</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524167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57" y="2573187"/>
            <a:ext cx="11442807" cy="3404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2" name="Picture 11"/>
          <p:cNvPicPr>
            <a:picLocks noChangeAspect="1"/>
          </p:cNvPicPr>
          <p:nvPr/>
        </p:nvPicPr>
        <p:blipFill rotWithShape="1">
          <a:blip r:embed="rId3"/>
          <a:srcRect b="3180"/>
          <a:stretch/>
        </p:blipFill>
        <p:spPr>
          <a:xfrm>
            <a:off x="6166560" y="2573187"/>
            <a:ext cx="5721404" cy="3336546"/>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Surface interpolation: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Trend spatial interpolation is just regression in two dimensions</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2" name="Picture 1"/>
          <p:cNvPicPr>
            <a:picLocks noChangeAspect="1"/>
          </p:cNvPicPr>
          <p:nvPr/>
        </p:nvPicPr>
        <p:blipFill rotWithShape="1">
          <a:blip r:embed="rId4"/>
          <a:srcRect r="50564"/>
          <a:stretch/>
        </p:blipFill>
        <p:spPr>
          <a:xfrm>
            <a:off x="445157" y="2573187"/>
            <a:ext cx="5645431" cy="3404249"/>
          </a:xfrm>
          <a:prstGeom prst="rect">
            <a:avLst/>
          </a:prstGeom>
        </p:spPr>
      </p:pic>
      <p:sp>
        <p:nvSpPr>
          <p:cNvPr id="3" name="Rectangle 2"/>
          <p:cNvSpPr/>
          <p:nvPr/>
        </p:nvSpPr>
        <p:spPr>
          <a:xfrm>
            <a:off x="1745748" y="2076087"/>
            <a:ext cx="2481770" cy="461665"/>
          </a:xfrm>
          <a:prstGeom prst="rect">
            <a:avLst/>
          </a:prstGeom>
        </p:spPr>
        <p:txBody>
          <a:bodyPr wrap="none">
            <a:spAutoFit/>
          </a:bodyPr>
          <a:lstStyle/>
          <a:p>
            <a:pPr marL="0" lvl="1">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Actual landscape</a:t>
            </a:r>
          </a:p>
        </p:txBody>
      </p:sp>
      <p:sp>
        <p:nvSpPr>
          <p:cNvPr id="8" name="Rectangle 7"/>
          <p:cNvSpPr/>
          <p:nvPr/>
        </p:nvSpPr>
        <p:spPr>
          <a:xfrm>
            <a:off x="6166560" y="2111523"/>
            <a:ext cx="5488269" cy="461665"/>
          </a:xfrm>
          <a:prstGeom prst="rect">
            <a:avLst/>
          </a:prstGeom>
        </p:spPr>
        <p:txBody>
          <a:bodyPr wrap="square">
            <a:spAutoFit/>
          </a:bodyPr>
          <a:lstStyle/>
          <a:p>
            <a:pPr marL="0" lvl="1" algn="ctr">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third-order (y =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3</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2</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 x)</a:t>
            </a:r>
          </a:p>
        </p:txBody>
      </p:sp>
      <p:sp>
        <p:nvSpPr>
          <p:cNvPr id="4" name="Rectangle 3"/>
          <p:cNvSpPr/>
          <p:nvPr/>
        </p:nvSpPr>
        <p:spPr>
          <a:xfrm>
            <a:off x="10445183" y="5669659"/>
            <a:ext cx="1514325" cy="307777"/>
          </a:xfrm>
          <a:prstGeom prst="rect">
            <a:avLst/>
          </a:prstGeom>
        </p:spPr>
        <p:txBody>
          <a:bodyPr wrap="square">
            <a:spAutoFit/>
          </a:bodyPr>
          <a:lstStyle/>
          <a:p>
            <a:r>
              <a:rPr lang="nb-NO" sz="1400" i="1" dirty="0">
                <a:solidFill>
                  <a:schemeClr val="tx1">
                    <a:lumMod val="50000"/>
                    <a:lumOff val="50000"/>
                  </a:schemeClr>
                </a:solidFill>
                <a:latin typeface="Yu Gothic UI" panose="020B0500000000000000" pitchFamily="34" charset="-128"/>
                <a:ea typeface="Yu Gothic UI" panose="020B0500000000000000" pitchFamily="34" charset="-128"/>
              </a:rPr>
              <a:t>By Alan </a:t>
            </a:r>
            <a:r>
              <a:rPr lang="nb-NO" sz="1400" i="1" dirty="0" err="1">
                <a:solidFill>
                  <a:schemeClr val="tx1">
                    <a:lumMod val="50000"/>
                    <a:lumOff val="50000"/>
                  </a:schemeClr>
                </a:solidFill>
                <a:latin typeface="Yu Gothic UI" panose="020B0500000000000000" pitchFamily="34" charset="-128"/>
                <a:ea typeface="Yu Gothic UI" panose="020B0500000000000000" pitchFamily="34" charset="-128"/>
              </a:rPr>
              <a:t>kasprak</a:t>
            </a:r>
            <a:endParaRPr lang="nb-NO" sz="14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7" name="Rectangle 6"/>
          <p:cNvSpPr/>
          <p:nvPr/>
        </p:nvSpPr>
        <p:spPr>
          <a:xfrm>
            <a:off x="513029" y="5977436"/>
            <a:ext cx="11374935" cy="369332"/>
          </a:xfrm>
          <a:prstGeom prst="rect">
            <a:avLst/>
          </a:prstGeom>
        </p:spPr>
        <p:txBody>
          <a:bodyPr wrap="square">
            <a:spAutoFit/>
          </a:bodyPr>
          <a:lstStyle/>
          <a:p>
            <a:r>
              <a:rPr lang="en-US" b="1" i="1">
                <a:solidFill>
                  <a:schemeClr val="tx1">
                    <a:lumMod val="50000"/>
                    <a:lumOff val="50000"/>
                  </a:schemeClr>
                </a:solidFill>
                <a:latin typeface="Yu Gothic UI" panose="020B0500000000000000" pitchFamily="34" charset="-128"/>
                <a:ea typeface="Yu Gothic UI" panose="020B0500000000000000" pitchFamily="34" charset="-128"/>
              </a:rPr>
              <a:t>The higher-order polynomial, the more complex terrain you can reproduce (but it takes more time)</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329342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57" y="2573187"/>
            <a:ext cx="11442807" cy="3404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0" name="Picture 9"/>
          <p:cNvPicPr>
            <a:picLocks noChangeAspect="1"/>
          </p:cNvPicPr>
          <p:nvPr/>
        </p:nvPicPr>
        <p:blipFill>
          <a:blip r:embed="rId3"/>
          <a:stretch>
            <a:fillRect/>
          </a:stretch>
        </p:blipFill>
        <p:spPr>
          <a:xfrm>
            <a:off x="6195874" y="2610377"/>
            <a:ext cx="5692089" cy="3367059"/>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Surface interpolation: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Trend spatial interpolation is just regression in two dimensions</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2" name="Picture 1"/>
          <p:cNvPicPr>
            <a:picLocks noChangeAspect="1"/>
          </p:cNvPicPr>
          <p:nvPr/>
        </p:nvPicPr>
        <p:blipFill rotWithShape="1">
          <a:blip r:embed="rId4"/>
          <a:srcRect r="50564"/>
          <a:stretch/>
        </p:blipFill>
        <p:spPr>
          <a:xfrm>
            <a:off x="445157" y="2573187"/>
            <a:ext cx="5649859" cy="3406919"/>
          </a:xfrm>
          <a:prstGeom prst="rect">
            <a:avLst/>
          </a:prstGeom>
        </p:spPr>
      </p:pic>
      <p:sp>
        <p:nvSpPr>
          <p:cNvPr id="3" name="Rectangle 2"/>
          <p:cNvSpPr/>
          <p:nvPr/>
        </p:nvSpPr>
        <p:spPr>
          <a:xfrm>
            <a:off x="1745748" y="2076087"/>
            <a:ext cx="2481770" cy="461665"/>
          </a:xfrm>
          <a:prstGeom prst="rect">
            <a:avLst/>
          </a:prstGeom>
        </p:spPr>
        <p:txBody>
          <a:bodyPr wrap="none">
            <a:spAutoFit/>
          </a:bodyPr>
          <a:lstStyle/>
          <a:p>
            <a:pPr marL="0" lvl="1">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Actual landscape</a:t>
            </a:r>
          </a:p>
        </p:txBody>
      </p:sp>
      <p:sp>
        <p:nvSpPr>
          <p:cNvPr id="8" name="Rectangle 7"/>
          <p:cNvSpPr/>
          <p:nvPr/>
        </p:nvSpPr>
        <p:spPr>
          <a:xfrm>
            <a:off x="6166560" y="2111523"/>
            <a:ext cx="5488269" cy="461665"/>
          </a:xfrm>
          <a:prstGeom prst="rect">
            <a:avLst/>
          </a:prstGeom>
        </p:spPr>
        <p:txBody>
          <a:bodyPr wrap="square">
            <a:spAutoFit/>
          </a:bodyPr>
          <a:lstStyle/>
          <a:p>
            <a:pPr marL="0" lvl="1" algn="ctr">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fourth-order (y =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4</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3</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2</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 x)</a:t>
            </a:r>
          </a:p>
        </p:txBody>
      </p:sp>
      <p:sp>
        <p:nvSpPr>
          <p:cNvPr id="4" name="Rectangle 3"/>
          <p:cNvSpPr/>
          <p:nvPr/>
        </p:nvSpPr>
        <p:spPr>
          <a:xfrm>
            <a:off x="10445183" y="5669659"/>
            <a:ext cx="1514325" cy="307777"/>
          </a:xfrm>
          <a:prstGeom prst="rect">
            <a:avLst/>
          </a:prstGeom>
        </p:spPr>
        <p:txBody>
          <a:bodyPr wrap="square">
            <a:spAutoFit/>
          </a:bodyPr>
          <a:lstStyle/>
          <a:p>
            <a:r>
              <a:rPr lang="nb-NO" sz="1400" i="1" dirty="0">
                <a:solidFill>
                  <a:schemeClr val="tx1">
                    <a:lumMod val="50000"/>
                    <a:lumOff val="50000"/>
                  </a:schemeClr>
                </a:solidFill>
                <a:latin typeface="Yu Gothic UI" panose="020B0500000000000000" pitchFamily="34" charset="-128"/>
                <a:ea typeface="Yu Gothic UI" panose="020B0500000000000000" pitchFamily="34" charset="-128"/>
              </a:rPr>
              <a:t>By Alan </a:t>
            </a:r>
            <a:r>
              <a:rPr lang="nb-NO" sz="1400" i="1" dirty="0" err="1">
                <a:solidFill>
                  <a:schemeClr val="tx1">
                    <a:lumMod val="50000"/>
                    <a:lumOff val="50000"/>
                  </a:schemeClr>
                </a:solidFill>
                <a:latin typeface="Yu Gothic UI" panose="020B0500000000000000" pitchFamily="34" charset="-128"/>
                <a:ea typeface="Yu Gothic UI" panose="020B0500000000000000" pitchFamily="34" charset="-128"/>
              </a:rPr>
              <a:t>kasprak</a:t>
            </a:r>
            <a:endParaRPr lang="nb-NO" sz="14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7" name="Rectangle 6"/>
          <p:cNvSpPr/>
          <p:nvPr/>
        </p:nvSpPr>
        <p:spPr>
          <a:xfrm>
            <a:off x="513029" y="5977436"/>
            <a:ext cx="11374935" cy="369332"/>
          </a:xfrm>
          <a:prstGeom prst="rect">
            <a:avLst/>
          </a:prstGeom>
        </p:spPr>
        <p:txBody>
          <a:bodyPr wrap="square">
            <a:spAutoFit/>
          </a:bodyPr>
          <a:lstStyle/>
          <a:p>
            <a:r>
              <a:rPr lang="en-US" b="1" i="1">
                <a:solidFill>
                  <a:schemeClr val="tx1">
                    <a:lumMod val="50000"/>
                    <a:lumOff val="50000"/>
                  </a:schemeClr>
                </a:solidFill>
                <a:latin typeface="Yu Gothic UI" panose="020B0500000000000000" pitchFamily="34" charset="-128"/>
                <a:ea typeface="Yu Gothic UI" panose="020B0500000000000000" pitchFamily="34" charset="-128"/>
              </a:rPr>
              <a:t>The higher-order polynomial, the more complex terrain you can reproduce (but it takes more time)</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692905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69451" y="2189020"/>
            <a:ext cx="3842625"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369452" y="2318202"/>
            <a:ext cx="3842625" cy="3231654"/>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GIS interpolation</a:t>
            </a:r>
          </a:p>
          <a:p>
            <a:pPr marL="571500" indent="-5715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What?</a:t>
            </a:r>
          </a:p>
          <a:p>
            <a:pPr marL="571500" indent="-5715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When?</a:t>
            </a:r>
          </a:p>
          <a:p>
            <a:pPr marL="571500" indent="-5715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Data sources for interpolation</a:t>
            </a:r>
          </a:p>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 </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4" name="Rounded Rectangle 23"/>
          <p:cNvSpPr/>
          <p:nvPr/>
        </p:nvSpPr>
        <p:spPr>
          <a:xfrm>
            <a:off x="4732652" y="2177046"/>
            <a:ext cx="3404814" cy="3494272"/>
          </a:xfrm>
          <a:prstGeom prst="roundRect">
            <a:avLst>
              <a:gd name="adj" fmla="val 8239"/>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5" name="Rectangle 24"/>
          <p:cNvSpPr/>
          <p:nvPr/>
        </p:nvSpPr>
        <p:spPr>
          <a:xfrm>
            <a:off x="4814780" y="2318202"/>
            <a:ext cx="3679142" cy="3139321"/>
          </a:xfrm>
          <a:prstGeom prst="rect">
            <a:avLst/>
          </a:prstGeom>
          <a:noFill/>
          <a:ln>
            <a:noFill/>
          </a:ln>
        </p:spPr>
        <p:txBody>
          <a:bodyPr wrap="square">
            <a:spAutoFit/>
          </a:bodyPr>
          <a:lstStyle/>
          <a:p>
            <a:pPr marL="273050" indent="-273050">
              <a:buFont typeface="Arial" panose="020B0604020202020204" pitchFamily="34" charset="0"/>
              <a:buChar char="•"/>
            </a:pPr>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Spatial Interpolation Methods</a:t>
            </a:r>
          </a:p>
          <a:p>
            <a:pPr marL="273050" indent="-273050">
              <a:buFont typeface="Arial" panose="020B0604020202020204" pitchFamily="34" charset="0"/>
              <a:buChar char="•"/>
            </a:pPr>
            <a:endParaRPr lang="en-US"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273050" indent="-273050">
              <a:buFont typeface="Arial" panose="020B0604020202020204" pitchFamily="34" charset="0"/>
              <a:buChar char="•"/>
            </a:pPr>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
        <p:nvSpPr>
          <p:cNvPr id="26" name="Rounded Rectangle 25"/>
          <p:cNvSpPr/>
          <p:nvPr/>
        </p:nvSpPr>
        <p:spPr>
          <a:xfrm>
            <a:off x="8570200" y="2183032"/>
            <a:ext cx="3327676"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7" name="Rectangle 26"/>
          <p:cNvSpPr/>
          <p:nvPr/>
        </p:nvSpPr>
        <p:spPr>
          <a:xfrm>
            <a:off x="8668816" y="2318202"/>
            <a:ext cx="3177325" cy="2062103"/>
          </a:xfrm>
          <a:prstGeom prst="rect">
            <a:avLst/>
          </a:prstGeom>
          <a:noFill/>
          <a:ln>
            <a:noFill/>
          </a:ln>
        </p:spPr>
        <p:txBody>
          <a:bodyPr wrap="square">
            <a:spAutoFit/>
          </a:bodyPr>
          <a:lstStyle/>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Interpolation examples and application</a:t>
            </a:r>
          </a:p>
          <a:p>
            <a:endParaRPr lang="en-GB"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8" name="Oval 27"/>
          <p:cNvSpPr/>
          <p:nvPr/>
        </p:nvSpPr>
        <p:spPr>
          <a:xfrm>
            <a:off x="3742118"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9" name="Rectangle 28"/>
          <p:cNvSpPr/>
          <p:nvPr/>
        </p:nvSpPr>
        <p:spPr>
          <a:xfrm>
            <a:off x="3884254" y="1855283"/>
            <a:ext cx="516488" cy="830997"/>
          </a:xfrm>
          <a:prstGeom prst="rect">
            <a:avLst/>
          </a:prstGeom>
        </p:spPr>
        <p:txBody>
          <a:bodyPr wrap="squar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1"/>
              </a:solidFill>
              <a:latin typeface="Yu Gothic UI" panose="020B0500000000000000" pitchFamily="34" charset="-128"/>
              <a:ea typeface="Yu Gothic UI" panose="020B0500000000000000" pitchFamily="34" charset="-128"/>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16" name="Rectangle 15"/>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17" name="Rectangle 16"/>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8" name="Oval 17"/>
          <p:cNvSpPr/>
          <p:nvPr/>
        </p:nvSpPr>
        <p:spPr>
          <a:xfrm>
            <a:off x="7655055" y="1862389"/>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9" name="Rectangle 18"/>
          <p:cNvSpPr/>
          <p:nvPr/>
        </p:nvSpPr>
        <p:spPr>
          <a:xfrm>
            <a:off x="7806873" y="1856646"/>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1" name="Oval 20"/>
          <p:cNvSpPr/>
          <p:nvPr/>
        </p:nvSpPr>
        <p:spPr>
          <a:xfrm>
            <a:off x="11339280" y="1862389"/>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4" name="Rectangle 33"/>
          <p:cNvSpPr/>
          <p:nvPr/>
        </p:nvSpPr>
        <p:spPr>
          <a:xfrm>
            <a:off x="11500023" y="1850047"/>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337384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57" y="2573187"/>
            <a:ext cx="11442807" cy="3404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2" name="Picture 11"/>
          <p:cNvPicPr>
            <a:picLocks noChangeAspect="1"/>
          </p:cNvPicPr>
          <p:nvPr/>
        </p:nvPicPr>
        <p:blipFill>
          <a:blip r:embed="rId3"/>
          <a:stretch>
            <a:fillRect/>
          </a:stretch>
        </p:blipFill>
        <p:spPr>
          <a:xfrm>
            <a:off x="6095016" y="2597462"/>
            <a:ext cx="5792948" cy="3354838"/>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Surface interpolation: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Trend spatial interpolation is just regression in two dimensions</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2" name="Picture 1"/>
          <p:cNvPicPr>
            <a:picLocks noChangeAspect="1"/>
          </p:cNvPicPr>
          <p:nvPr/>
        </p:nvPicPr>
        <p:blipFill rotWithShape="1">
          <a:blip r:embed="rId4"/>
          <a:srcRect r="50564"/>
          <a:stretch/>
        </p:blipFill>
        <p:spPr>
          <a:xfrm>
            <a:off x="445157" y="2573187"/>
            <a:ext cx="5645431" cy="3404249"/>
          </a:xfrm>
          <a:prstGeom prst="rect">
            <a:avLst/>
          </a:prstGeom>
        </p:spPr>
      </p:pic>
      <p:sp>
        <p:nvSpPr>
          <p:cNvPr id="3" name="Rectangle 2"/>
          <p:cNvSpPr/>
          <p:nvPr/>
        </p:nvSpPr>
        <p:spPr>
          <a:xfrm>
            <a:off x="1745748" y="2076087"/>
            <a:ext cx="2481770" cy="461665"/>
          </a:xfrm>
          <a:prstGeom prst="rect">
            <a:avLst/>
          </a:prstGeom>
        </p:spPr>
        <p:txBody>
          <a:bodyPr wrap="none">
            <a:spAutoFit/>
          </a:bodyPr>
          <a:lstStyle/>
          <a:p>
            <a:pPr marL="0" lvl="1">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Actual landscape</a:t>
            </a:r>
          </a:p>
        </p:txBody>
      </p:sp>
      <p:sp>
        <p:nvSpPr>
          <p:cNvPr id="8" name="Rectangle 7"/>
          <p:cNvSpPr/>
          <p:nvPr/>
        </p:nvSpPr>
        <p:spPr>
          <a:xfrm>
            <a:off x="6166560" y="2111523"/>
            <a:ext cx="5488269" cy="461665"/>
          </a:xfrm>
          <a:prstGeom prst="rect">
            <a:avLst/>
          </a:prstGeom>
        </p:spPr>
        <p:txBody>
          <a:bodyPr wrap="square">
            <a:spAutoFit/>
          </a:bodyPr>
          <a:lstStyle/>
          <a:p>
            <a:pPr marL="0" lvl="1" algn="ctr">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fifth-order (y =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5</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4</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3</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2</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 x)</a:t>
            </a:r>
          </a:p>
        </p:txBody>
      </p:sp>
      <p:sp>
        <p:nvSpPr>
          <p:cNvPr id="4" name="Rectangle 3"/>
          <p:cNvSpPr/>
          <p:nvPr/>
        </p:nvSpPr>
        <p:spPr>
          <a:xfrm>
            <a:off x="10445183" y="5669659"/>
            <a:ext cx="1514325" cy="307777"/>
          </a:xfrm>
          <a:prstGeom prst="rect">
            <a:avLst/>
          </a:prstGeom>
        </p:spPr>
        <p:txBody>
          <a:bodyPr wrap="square">
            <a:spAutoFit/>
          </a:bodyPr>
          <a:lstStyle/>
          <a:p>
            <a:r>
              <a:rPr lang="nb-NO" sz="1400" i="1" dirty="0">
                <a:solidFill>
                  <a:schemeClr val="tx1">
                    <a:lumMod val="50000"/>
                    <a:lumOff val="50000"/>
                  </a:schemeClr>
                </a:solidFill>
                <a:latin typeface="Yu Gothic UI" panose="020B0500000000000000" pitchFamily="34" charset="-128"/>
                <a:ea typeface="Yu Gothic UI" panose="020B0500000000000000" pitchFamily="34" charset="-128"/>
              </a:rPr>
              <a:t>By Alan </a:t>
            </a:r>
            <a:r>
              <a:rPr lang="nb-NO" sz="1400" i="1" dirty="0" err="1">
                <a:solidFill>
                  <a:schemeClr val="tx1">
                    <a:lumMod val="50000"/>
                    <a:lumOff val="50000"/>
                  </a:schemeClr>
                </a:solidFill>
                <a:latin typeface="Yu Gothic UI" panose="020B0500000000000000" pitchFamily="34" charset="-128"/>
                <a:ea typeface="Yu Gothic UI" panose="020B0500000000000000" pitchFamily="34" charset="-128"/>
              </a:rPr>
              <a:t>kasprak</a:t>
            </a:r>
            <a:endParaRPr lang="nb-NO" sz="14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7" name="Rectangle 6"/>
          <p:cNvSpPr/>
          <p:nvPr/>
        </p:nvSpPr>
        <p:spPr>
          <a:xfrm>
            <a:off x="513029" y="5977436"/>
            <a:ext cx="11374935" cy="369332"/>
          </a:xfrm>
          <a:prstGeom prst="rect">
            <a:avLst/>
          </a:prstGeom>
        </p:spPr>
        <p:txBody>
          <a:bodyPr wrap="square">
            <a:spAutoFit/>
          </a:bodyPr>
          <a:lstStyle/>
          <a:p>
            <a:r>
              <a:rPr lang="en-US" b="1" i="1">
                <a:solidFill>
                  <a:schemeClr val="tx1">
                    <a:lumMod val="50000"/>
                    <a:lumOff val="50000"/>
                  </a:schemeClr>
                </a:solidFill>
                <a:latin typeface="Yu Gothic UI" panose="020B0500000000000000" pitchFamily="34" charset="-128"/>
                <a:ea typeface="Yu Gothic UI" panose="020B0500000000000000" pitchFamily="34" charset="-128"/>
              </a:rPr>
              <a:t>The higher-order polynomial, the more complex terrain you can reproduce (but it takes more time)</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50523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57" y="2573187"/>
            <a:ext cx="11442807" cy="3404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0" name="Picture 9"/>
          <p:cNvPicPr>
            <a:picLocks noChangeAspect="1"/>
          </p:cNvPicPr>
          <p:nvPr/>
        </p:nvPicPr>
        <p:blipFill>
          <a:blip r:embed="rId3"/>
          <a:stretch>
            <a:fillRect/>
          </a:stretch>
        </p:blipFill>
        <p:spPr>
          <a:xfrm>
            <a:off x="6314414" y="2608623"/>
            <a:ext cx="5540915" cy="3305442"/>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Surface interpolation: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Trend spatial interpolation is just regression in two dimensions</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2" name="Picture 1"/>
          <p:cNvPicPr>
            <a:picLocks noChangeAspect="1"/>
          </p:cNvPicPr>
          <p:nvPr/>
        </p:nvPicPr>
        <p:blipFill rotWithShape="1">
          <a:blip r:embed="rId4"/>
          <a:srcRect r="50564"/>
          <a:stretch/>
        </p:blipFill>
        <p:spPr>
          <a:xfrm>
            <a:off x="445157" y="2573187"/>
            <a:ext cx="5645431" cy="3404249"/>
          </a:xfrm>
          <a:prstGeom prst="rect">
            <a:avLst/>
          </a:prstGeom>
        </p:spPr>
      </p:pic>
      <p:sp>
        <p:nvSpPr>
          <p:cNvPr id="3" name="Rectangle 2"/>
          <p:cNvSpPr/>
          <p:nvPr/>
        </p:nvSpPr>
        <p:spPr>
          <a:xfrm>
            <a:off x="1745748" y="2076087"/>
            <a:ext cx="2481770" cy="461665"/>
          </a:xfrm>
          <a:prstGeom prst="rect">
            <a:avLst/>
          </a:prstGeom>
        </p:spPr>
        <p:txBody>
          <a:bodyPr wrap="none">
            <a:spAutoFit/>
          </a:bodyPr>
          <a:lstStyle/>
          <a:p>
            <a:pPr marL="0" lvl="1">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Actual landscape</a:t>
            </a:r>
          </a:p>
        </p:txBody>
      </p:sp>
      <p:sp>
        <p:nvSpPr>
          <p:cNvPr id="8" name="Rectangle 7"/>
          <p:cNvSpPr/>
          <p:nvPr/>
        </p:nvSpPr>
        <p:spPr>
          <a:xfrm>
            <a:off x="6166560" y="2111523"/>
            <a:ext cx="5488269" cy="461665"/>
          </a:xfrm>
          <a:prstGeom prst="rect">
            <a:avLst/>
          </a:prstGeom>
        </p:spPr>
        <p:txBody>
          <a:bodyPr wrap="square">
            <a:spAutoFit/>
          </a:bodyPr>
          <a:lstStyle/>
          <a:p>
            <a:pPr marL="0" lvl="1" algn="ctr">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sixth-order (y =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6</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5</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4</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3</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2</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 x)</a:t>
            </a:r>
          </a:p>
        </p:txBody>
      </p:sp>
      <p:sp>
        <p:nvSpPr>
          <p:cNvPr id="4" name="Rectangle 3"/>
          <p:cNvSpPr/>
          <p:nvPr/>
        </p:nvSpPr>
        <p:spPr>
          <a:xfrm>
            <a:off x="10445183" y="5669659"/>
            <a:ext cx="1514325" cy="307777"/>
          </a:xfrm>
          <a:prstGeom prst="rect">
            <a:avLst/>
          </a:prstGeom>
        </p:spPr>
        <p:txBody>
          <a:bodyPr wrap="square">
            <a:spAutoFit/>
          </a:bodyPr>
          <a:lstStyle/>
          <a:p>
            <a:r>
              <a:rPr lang="nb-NO" sz="1400" i="1" dirty="0">
                <a:solidFill>
                  <a:schemeClr val="tx1">
                    <a:lumMod val="50000"/>
                    <a:lumOff val="50000"/>
                  </a:schemeClr>
                </a:solidFill>
                <a:latin typeface="Yu Gothic UI" panose="020B0500000000000000" pitchFamily="34" charset="-128"/>
                <a:ea typeface="Yu Gothic UI" panose="020B0500000000000000" pitchFamily="34" charset="-128"/>
              </a:rPr>
              <a:t>By Alan </a:t>
            </a:r>
            <a:r>
              <a:rPr lang="nb-NO" sz="1400" i="1" dirty="0" err="1">
                <a:solidFill>
                  <a:schemeClr val="tx1">
                    <a:lumMod val="50000"/>
                    <a:lumOff val="50000"/>
                  </a:schemeClr>
                </a:solidFill>
                <a:latin typeface="Yu Gothic UI" panose="020B0500000000000000" pitchFamily="34" charset="-128"/>
                <a:ea typeface="Yu Gothic UI" panose="020B0500000000000000" pitchFamily="34" charset="-128"/>
              </a:rPr>
              <a:t>kasprak</a:t>
            </a:r>
            <a:endParaRPr lang="nb-NO" sz="14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7" name="Rectangle 6"/>
          <p:cNvSpPr/>
          <p:nvPr/>
        </p:nvSpPr>
        <p:spPr>
          <a:xfrm>
            <a:off x="513029" y="5977436"/>
            <a:ext cx="11374935" cy="369332"/>
          </a:xfrm>
          <a:prstGeom prst="rect">
            <a:avLst/>
          </a:prstGeom>
        </p:spPr>
        <p:txBody>
          <a:bodyPr wrap="square">
            <a:spAutoFit/>
          </a:bodyPr>
          <a:lstStyle/>
          <a:p>
            <a:r>
              <a:rPr lang="en-US" b="1" i="1">
                <a:solidFill>
                  <a:schemeClr val="tx1">
                    <a:lumMod val="50000"/>
                    <a:lumOff val="50000"/>
                  </a:schemeClr>
                </a:solidFill>
                <a:latin typeface="Yu Gothic UI" panose="020B0500000000000000" pitchFamily="34" charset="-128"/>
                <a:ea typeface="Yu Gothic UI" panose="020B0500000000000000" pitchFamily="34" charset="-128"/>
              </a:rPr>
              <a:t>The higher-order polynomial, the more complex terrain you can reproduce (but it takes more time)</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277977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45157" y="2573187"/>
            <a:ext cx="11442807" cy="3404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2" name="Picture 11"/>
          <p:cNvPicPr>
            <a:picLocks noChangeAspect="1"/>
          </p:cNvPicPr>
          <p:nvPr/>
        </p:nvPicPr>
        <p:blipFill>
          <a:blip r:embed="rId3"/>
          <a:stretch>
            <a:fillRect/>
          </a:stretch>
        </p:blipFill>
        <p:spPr>
          <a:xfrm>
            <a:off x="6153467" y="2625261"/>
            <a:ext cx="5657525" cy="3288804"/>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5"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Surface interpolation: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Trend spatial interpolation is just regression in two dimensions</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2" name="Picture 1"/>
          <p:cNvPicPr>
            <a:picLocks noChangeAspect="1"/>
          </p:cNvPicPr>
          <p:nvPr/>
        </p:nvPicPr>
        <p:blipFill rotWithShape="1">
          <a:blip r:embed="rId4"/>
          <a:srcRect r="50564"/>
          <a:stretch/>
        </p:blipFill>
        <p:spPr>
          <a:xfrm>
            <a:off x="445157" y="2573187"/>
            <a:ext cx="5645431" cy="3404249"/>
          </a:xfrm>
          <a:prstGeom prst="rect">
            <a:avLst/>
          </a:prstGeom>
        </p:spPr>
      </p:pic>
      <p:sp>
        <p:nvSpPr>
          <p:cNvPr id="3" name="Rectangle 2"/>
          <p:cNvSpPr/>
          <p:nvPr/>
        </p:nvSpPr>
        <p:spPr>
          <a:xfrm>
            <a:off x="1745748" y="2076087"/>
            <a:ext cx="2481770" cy="461665"/>
          </a:xfrm>
          <a:prstGeom prst="rect">
            <a:avLst/>
          </a:prstGeom>
        </p:spPr>
        <p:txBody>
          <a:bodyPr wrap="none">
            <a:spAutoFit/>
          </a:bodyPr>
          <a:lstStyle/>
          <a:p>
            <a:pPr marL="0" lvl="1">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Actual landscape</a:t>
            </a:r>
          </a:p>
        </p:txBody>
      </p:sp>
      <p:sp>
        <p:nvSpPr>
          <p:cNvPr id="8" name="Rectangle 7"/>
          <p:cNvSpPr/>
          <p:nvPr/>
        </p:nvSpPr>
        <p:spPr>
          <a:xfrm>
            <a:off x="5528109" y="2111523"/>
            <a:ext cx="6520802" cy="461665"/>
          </a:xfrm>
          <a:prstGeom prst="rect">
            <a:avLst/>
          </a:prstGeom>
        </p:spPr>
        <p:txBody>
          <a:bodyPr wrap="square">
            <a:spAutoFit/>
          </a:bodyPr>
          <a:lstStyle/>
          <a:p>
            <a:pPr marL="0" lvl="1" algn="ctr">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seventh-order (y =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7</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6</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5</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4</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3</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x</a:t>
            </a:r>
            <a:r>
              <a:rPr lang="en-US" altLang="nb-NO" sz="2400" baseline="30000" dirty="0">
                <a:latin typeface="Yu Gothic UI" panose="020B0500000000000000" pitchFamily="34" charset="-128"/>
                <a:ea typeface="Yu Gothic UI" panose="020B0500000000000000" pitchFamily="34" charset="-128"/>
                <a:cs typeface="Segoe UI" panose="020B0502040204020203" pitchFamily="34" charset="0"/>
              </a:rPr>
              <a:t>2</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 x)</a:t>
            </a:r>
          </a:p>
        </p:txBody>
      </p:sp>
      <p:sp>
        <p:nvSpPr>
          <p:cNvPr id="4" name="Rectangle 3"/>
          <p:cNvSpPr/>
          <p:nvPr/>
        </p:nvSpPr>
        <p:spPr>
          <a:xfrm>
            <a:off x="10445183" y="5669659"/>
            <a:ext cx="1514325" cy="307777"/>
          </a:xfrm>
          <a:prstGeom prst="rect">
            <a:avLst/>
          </a:prstGeom>
        </p:spPr>
        <p:txBody>
          <a:bodyPr wrap="square">
            <a:spAutoFit/>
          </a:bodyPr>
          <a:lstStyle/>
          <a:p>
            <a:r>
              <a:rPr lang="nb-NO" sz="1400" i="1" dirty="0">
                <a:solidFill>
                  <a:schemeClr val="tx1">
                    <a:lumMod val="50000"/>
                    <a:lumOff val="50000"/>
                  </a:schemeClr>
                </a:solidFill>
                <a:latin typeface="Yu Gothic UI" panose="020B0500000000000000" pitchFamily="34" charset="-128"/>
                <a:ea typeface="Yu Gothic UI" panose="020B0500000000000000" pitchFamily="34" charset="-128"/>
              </a:rPr>
              <a:t>By Alan </a:t>
            </a:r>
            <a:r>
              <a:rPr lang="nb-NO" sz="1400" i="1" dirty="0" err="1">
                <a:solidFill>
                  <a:schemeClr val="tx1">
                    <a:lumMod val="50000"/>
                    <a:lumOff val="50000"/>
                  </a:schemeClr>
                </a:solidFill>
                <a:latin typeface="Yu Gothic UI" panose="020B0500000000000000" pitchFamily="34" charset="-128"/>
                <a:ea typeface="Yu Gothic UI" panose="020B0500000000000000" pitchFamily="34" charset="-128"/>
              </a:rPr>
              <a:t>kasprak</a:t>
            </a:r>
            <a:endParaRPr lang="nb-NO" sz="14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7" name="Rectangle 6"/>
          <p:cNvSpPr/>
          <p:nvPr/>
        </p:nvSpPr>
        <p:spPr>
          <a:xfrm>
            <a:off x="513029" y="5977436"/>
            <a:ext cx="11374935" cy="369332"/>
          </a:xfrm>
          <a:prstGeom prst="rect">
            <a:avLst/>
          </a:prstGeom>
        </p:spPr>
        <p:txBody>
          <a:bodyPr wrap="square">
            <a:spAutoFit/>
          </a:bodyPr>
          <a:lstStyle/>
          <a:p>
            <a:r>
              <a:rPr lang="en-US" b="1" i="1">
                <a:solidFill>
                  <a:schemeClr val="tx1">
                    <a:lumMod val="50000"/>
                    <a:lumOff val="50000"/>
                  </a:schemeClr>
                </a:solidFill>
                <a:latin typeface="Yu Gothic UI" panose="020B0500000000000000" pitchFamily="34" charset="-128"/>
                <a:ea typeface="Yu Gothic UI" panose="020B0500000000000000" pitchFamily="34" charset="-128"/>
              </a:rPr>
              <a:t>The higher-order polynomial, the more complex terrain you can reproduce (but it takes more time)</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169233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de 4"/>
          <p:cNvPicPr>
            <a:picLocks noChangeAspect="1"/>
          </p:cNvPicPr>
          <p:nvPr/>
        </p:nvPicPr>
        <p:blipFill rotWithShape="1">
          <a:blip r:embed="rId3">
            <a:extLst>
              <a:ext uri="{28A0092B-C50C-407E-A947-70E740481C1C}">
                <a14:useLocalDpi xmlns:a14="http://schemas.microsoft.com/office/drawing/2010/main" val="0"/>
              </a:ext>
            </a:extLst>
          </a:blip>
          <a:srcRect r="51533" b="53275"/>
          <a:stretch/>
        </p:blipFill>
        <p:spPr bwMode="auto">
          <a:xfrm>
            <a:off x="3602355" y="2643599"/>
            <a:ext cx="2769870"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p:nvPr/>
        </p:nvSpPr>
        <p:spPr>
          <a:xfrm>
            <a:off x="710065" y="1296500"/>
            <a:ext cx="3336540" cy="523220"/>
          </a:xfrm>
          <a:prstGeom prst="rect">
            <a:avLst/>
          </a:prstGeom>
        </p:spPr>
        <p:txBody>
          <a:bodyPr wrap="square">
            <a:spAutoFit/>
          </a:bodyPr>
          <a:lstStyle/>
          <a:p>
            <a:pPr>
              <a:defRPr/>
            </a:pPr>
            <a:r>
              <a:rPr lang="en-GB" sz="2800" b="1" dirty="0">
                <a:latin typeface="Yu Gothic UI" panose="020B0500000000000000" pitchFamily="34" charset="-128"/>
                <a:ea typeface="Yu Gothic UI" panose="020B0500000000000000" pitchFamily="34" charset="-128"/>
              </a:rPr>
              <a:t>Zinc sample data</a:t>
            </a:r>
          </a:p>
        </p:txBody>
      </p:sp>
      <p:pic>
        <p:nvPicPr>
          <p:cNvPr id="10" name="Plassholder for innhold 3"/>
          <p:cNvPicPr>
            <a:picLocks noChangeAspect="1"/>
          </p:cNvPicPr>
          <p:nvPr/>
        </p:nvPicPr>
        <p:blipFill rotWithShape="1">
          <a:blip r:embed="rId4">
            <a:extLst>
              <a:ext uri="{28A0092B-C50C-407E-A947-70E740481C1C}">
                <a14:useLocalDpi xmlns:a14="http://schemas.microsoft.com/office/drawing/2010/main" val="0"/>
              </a:ext>
            </a:extLst>
          </a:blip>
          <a:srcRect t="9611" r="69945"/>
          <a:stretch/>
        </p:blipFill>
        <p:spPr bwMode="auto">
          <a:xfrm>
            <a:off x="443370" y="1847893"/>
            <a:ext cx="2952750" cy="4228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126615" y="5090521"/>
            <a:ext cx="1519968" cy="461665"/>
          </a:xfrm>
          <a:prstGeom prst="rect">
            <a:avLst/>
          </a:prstGeom>
        </p:spPr>
        <p:txBody>
          <a:bodyPr wrap="none">
            <a:spAutoFit/>
          </a:bodyPr>
          <a:lstStyle/>
          <a:p>
            <a:pPr>
              <a:defRPr/>
            </a:pPr>
            <a:r>
              <a:rPr lang="en-GB" sz="2400" dirty="0">
                <a:latin typeface="Yu Gothic UI" panose="020B0500000000000000" pitchFamily="34" charset="-128"/>
                <a:ea typeface="Yu Gothic UI" panose="020B0500000000000000" pitchFamily="34" charset="-128"/>
              </a:rPr>
              <a:t>first order</a:t>
            </a:r>
          </a:p>
        </p:txBody>
      </p:sp>
      <p:sp>
        <p:nvSpPr>
          <p:cNvPr id="4" name="Rectangle 3"/>
          <p:cNvSpPr/>
          <p:nvPr/>
        </p:nvSpPr>
        <p:spPr>
          <a:xfrm>
            <a:off x="5810296" y="2065625"/>
            <a:ext cx="2401619" cy="523220"/>
          </a:xfrm>
          <a:prstGeom prst="rect">
            <a:avLst/>
          </a:prstGeom>
        </p:spPr>
        <p:txBody>
          <a:bodyPr wrap="none">
            <a:spAutoFit/>
          </a:bodyPr>
          <a:lstStyle/>
          <a:p>
            <a:r>
              <a:rPr lang="en-GB" sz="2800" b="1" dirty="0">
                <a:latin typeface="Yu Gothic UI" panose="020B0500000000000000" pitchFamily="34" charset="-128"/>
                <a:ea typeface="Yu Gothic UI" panose="020B0500000000000000" pitchFamily="34" charset="-128"/>
              </a:rPr>
              <a:t>Trend surface</a:t>
            </a:r>
            <a:endParaRPr lang="en-GB" sz="2800" b="1" dirty="0"/>
          </a:p>
        </p:txBody>
      </p:sp>
      <p:sp>
        <p:nvSpPr>
          <p:cNvPr id="5" name="Rectangle 4"/>
          <p:cNvSpPr/>
          <p:nvPr/>
        </p:nvSpPr>
        <p:spPr>
          <a:xfrm>
            <a:off x="6768405" y="5090521"/>
            <a:ext cx="1976823" cy="461665"/>
          </a:xfrm>
          <a:prstGeom prst="rect">
            <a:avLst/>
          </a:prstGeom>
        </p:spPr>
        <p:txBody>
          <a:bodyPr wrap="none">
            <a:spAutoFit/>
          </a:bodyPr>
          <a:lstStyle/>
          <a:p>
            <a:pPr>
              <a:defRPr/>
            </a:pPr>
            <a:r>
              <a:rPr lang="en-GB" sz="2400" dirty="0">
                <a:latin typeface="Yu Gothic UI" panose="020B0500000000000000" pitchFamily="34" charset="-128"/>
                <a:ea typeface="Yu Gothic UI" panose="020B0500000000000000" pitchFamily="34" charset="-128"/>
              </a:rPr>
              <a:t>second order</a:t>
            </a:r>
          </a:p>
        </p:txBody>
      </p:sp>
      <p:sp>
        <p:nvSpPr>
          <p:cNvPr id="8" name="Rectangle 7"/>
          <p:cNvSpPr/>
          <p:nvPr/>
        </p:nvSpPr>
        <p:spPr>
          <a:xfrm>
            <a:off x="9867050" y="5090521"/>
            <a:ext cx="1649811" cy="461665"/>
          </a:xfrm>
          <a:prstGeom prst="rect">
            <a:avLst/>
          </a:prstGeom>
        </p:spPr>
        <p:txBody>
          <a:bodyPr wrap="none">
            <a:spAutoFit/>
          </a:bodyPr>
          <a:lstStyle/>
          <a:p>
            <a:r>
              <a:rPr lang="en-GB" sz="2400" dirty="0">
                <a:latin typeface="Yu Gothic UI" panose="020B0500000000000000" pitchFamily="34" charset="-128"/>
                <a:ea typeface="Yu Gothic UI" panose="020B0500000000000000" pitchFamily="34" charset="-128"/>
              </a:rPr>
              <a:t>third order</a:t>
            </a:r>
            <a:endParaRPr lang="en-GB" sz="2400" dirty="0"/>
          </a:p>
        </p:txBody>
      </p:sp>
      <p:pic>
        <p:nvPicPr>
          <p:cNvPr id="15" name="Bilde 4"/>
          <p:cNvPicPr>
            <a:picLocks noChangeAspect="1"/>
          </p:cNvPicPr>
          <p:nvPr/>
        </p:nvPicPr>
        <p:blipFill rotWithShape="1">
          <a:blip r:embed="rId3">
            <a:extLst>
              <a:ext uri="{28A0092B-C50C-407E-A947-70E740481C1C}">
                <a14:useLocalDpi xmlns:a14="http://schemas.microsoft.com/office/drawing/2010/main" val="0"/>
              </a:ext>
            </a:extLst>
          </a:blip>
          <a:srcRect t="50575" r="51300" b="2378"/>
          <a:stretch/>
        </p:blipFill>
        <p:spPr bwMode="auto">
          <a:xfrm>
            <a:off x="9300354" y="2627096"/>
            <a:ext cx="2783205" cy="240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Bilde 4"/>
          <p:cNvPicPr>
            <a:picLocks noChangeAspect="1"/>
          </p:cNvPicPr>
          <p:nvPr/>
        </p:nvPicPr>
        <p:blipFill rotWithShape="1">
          <a:blip r:embed="rId3">
            <a:extLst>
              <a:ext uri="{28A0092B-C50C-407E-A947-70E740481C1C}">
                <a14:useLocalDpi xmlns:a14="http://schemas.microsoft.com/office/drawing/2010/main" val="0"/>
              </a:ext>
            </a:extLst>
          </a:blip>
          <a:srcRect l="51404" r="-205" b="53275"/>
          <a:stretch/>
        </p:blipFill>
        <p:spPr bwMode="auto">
          <a:xfrm>
            <a:off x="6478067" y="2643599"/>
            <a:ext cx="2788919"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kstSylinder 5"/>
          <p:cNvSpPr txBox="1">
            <a:spLocks noChangeArrowheads="1"/>
          </p:cNvSpPr>
          <p:nvPr/>
        </p:nvSpPr>
        <p:spPr bwMode="auto">
          <a:xfrm>
            <a:off x="10104877" y="5907348"/>
            <a:ext cx="20849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Char char="•"/>
              <a:defRPr sz="2400">
                <a:solidFill>
                  <a:schemeClr val="tx1"/>
                </a:solidFill>
                <a:latin typeface="Arial" panose="020B0604020202020204" pitchFamily="34" charset="0"/>
              </a:defRPr>
            </a:lvl1pPr>
            <a:lvl2pPr marL="742950" indent="-285750" algn="l">
              <a:spcBef>
                <a:spcPct val="20000"/>
              </a:spcBef>
              <a:buChar char="–"/>
              <a:defRPr>
                <a:solidFill>
                  <a:schemeClr val="tx1"/>
                </a:solidFill>
                <a:latin typeface="Arial" panose="020B0604020202020204" pitchFamily="34" charset="0"/>
              </a:defRPr>
            </a:lvl2pPr>
            <a:lvl3pPr marL="1143000" indent="-228600" algn="l">
              <a:spcBef>
                <a:spcPct val="20000"/>
              </a:spcBef>
              <a:buChar char="•"/>
              <a:defRPr>
                <a:solidFill>
                  <a:schemeClr val="tx1"/>
                </a:solidFill>
                <a:latin typeface="Arial" panose="020B0604020202020204" pitchFamily="34" charset="0"/>
              </a:defRPr>
            </a:lvl3pPr>
            <a:lvl4pPr marL="1600200" indent="-228600" algn="l">
              <a:spcBef>
                <a:spcPct val="20000"/>
              </a:spcBef>
              <a:buChar char="–"/>
              <a:defRPr>
                <a:solidFill>
                  <a:schemeClr val="tx1"/>
                </a:solidFill>
                <a:latin typeface="Arial" panose="020B0604020202020204" pitchFamily="34" charset="0"/>
              </a:defRPr>
            </a:lvl4pPr>
            <a:lvl5pPr marL="2057400" indent="-228600" algn="l">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nb-NO" altLang="nb-NO" sz="1800" dirty="0" err="1">
                <a:latin typeface="+mj-lt"/>
              </a:rPr>
              <a:t>Burrough</a:t>
            </a:r>
            <a:r>
              <a:rPr lang="nb-NO" altLang="nb-NO" sz="1800" dirty="0">
                <a:latin typeface="+mj-lt"/>
              </a:rPr>
              <a:t> et al. 2015</a:t>
            </a:r>
          </a:p>
        </p:txBody>
      </p:sp>
      <p:sp>
        <p:nvSpPr>
          <p:cNvPr id="7" name="Freeform 6"/>
          <p:cNvSpPr/>
          <p:nvPr/>
        </p:nvSpPr>
        <p:spPr>
          <a:xfrm>
            <a:off x="3315956" y="1597688"/>
            <a:ext cx="673425" cy="542611"/>
          </a:xfrm>
          <a:custGeom>
            <a:avLst/>
            <a:gdLst>
              <a:gd name="connsiteX0" fmla="*/ 0 w 673425"/>
              <a:gd name="connsiteY0" fmla="*/ 542611 h 542611"/>
              <a:gd name="connsiteX1" fmla="*/ 391886 w 673425"/>
              <a:gd name="connsiteY1" fmla="*/ 411982 h 542611"/>
              <a:gd name="connsiteX2" fmla="*/ 673240 w 673425"/>
              <a:gd name="connsiteY2" fmla="*/ 190919 h 542611"/>
              <a:gd name="connsiteX3" fmla="*/ 351692 w 673425"/>
              <a:gd name="connsiteY3" fmla="*/ 0 h 542611"/>
            </a:gdLst>
            <a:ahLst/>
            <a:cxnLst>
              <a:cxn ang="0">
                <a:pos x="connsiteX0" y="connsiteY0"/>
              </a:cxn>
              <a:cxn ang="0">
                <a:pos x="connsiteX1" y="connsiteY1"/>
              </a:cxn>
              <a:cxn ang="0">
                <a:pos x="connsiteX2" y="connsiteY2"/>
              </a:cxn>
              <a:cxn ang="0">
                <a:pos x="connsiteX3" y="connsiteY3"/>
              </a:cxn>
            </a:cxnLst>
            <a:rect l="l" t="t" r="r" b="b"/>
            <a:pathLst>
              <a:path w="673425" h="542611">
                <a:moveTo>
                  <a:pt x="0" y="542611"/>
                </a:moveTo>
                <a:cubicBezTo>
                  <a:pt x="139839" y="506604"/>
                  <a:pt x="279679" y="470597"/>
                  <a:pt x="391886" y="411982"/>
                </a:cubicBezTo>
                <a:cubicBezTo>
                  <a:pt x="504093" y="353367"/>
                  <a:pt x="679939" y="259583"/>
                  <a:pt x="673240" y="190919"/>
                </a:cubicBezTo>
                <a:cubicBezTo>
                  <a:pt x="666541" y="122255"/>
                  <a:pt x="509116" y="61127"/>
                  <a:pt x="351692"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833701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Trend surfaces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9" name="Rectangle 3"/>
          <p:cNvSpPr txBox="1">
            <a:spLocks noChangeArrowheads="1"/>
          </p:cNvSpPr>
          <p:nvPr/>
        </p:nvSpPr>
        <p:spPr>
          <a:xfrm>
            <a:off x="606104" y="1206267"/>
            <a:ext cx="11224452" cy="50508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Clr>
                <a:srgbClr val="1F7F79"/>
              </a:buCl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Trend interpolation is useful when conditions vary gradually over relatively broad areas (when the surface varies gradually from region to region over the area of interest).</a:t>
            </a:r>
          </a:p>
          <a:p>
            <a:pPr marL="898525" lvl="1" indent="-441325">
              <a:lnSpc>
                <a:spcPct val="100000"/>
              </a:lnSpc>
              <a:spcBef>
                <a:spcPts val="0"/>
              </a:spcBef>
              <a:buClr>
                <a:srgbClr val="1F7F79"/>
              </a:buClr>
              <a:buFont typeface="Courier New" panose="02070309020205020404" pitchFamily="49" charset="0"/>
              <a:buChar char="o"/>
            </a:pPr>
            <a:r>
              <a:rPr lang="en-US" sz="2000" dirty="0">
                <a:latin typeface="Yu Gothic UI" panose="020B0500000000000000" pitchFamily="34" charset="-128"/>
                <a:ea typeface="Yu Gothic UI" panose="020B0500000000000000" pitchFamily="34" charset="-128"/>
              </a:rPr>
              <a:t>Elevation is a bad example</a:t>
            </a:r>
          </a:p>
          <a:p>
            <a:pPr marL="898525" lvl="1" indent="-441325">
              <a:lnSpc>
                <a:spcPct val="100000"/>
              </a:lnSpc>
              <a:spcBef>
                <a:spcPts val="0"/>
              </a:spcBef>
              <a:buClr>
                <a:srgbClr val="1F7F79"/>
              </a:buClr>
              <a:buFont typeface="Courier New" panose="02070309020205020404" pitchFamily="49" charset="0"/>
              <a:buChar char="o"/>
            </a:pPr>
            <a:r>
              <a:rPr lang="en-US" sz="2000" dirty="0">
                <a:latin typeface="Yu Gothic UI" panose="020B0500000000000000" pitchFamily="34" charset="-128"/>
                <a:ea typeface="Yu Gothic UI" panose="020B0500000000000000" pitchFamily="34" charset="-128"/>
              </a:rPr>
              <a:t>Atmospheric conditions (temperature, humidity, pollution, etc.) and aquatic conditions (temperature, pH, salinity) are good examples</a:t>
            </a:r>
          </a:p>
          <a:p>
            <a:pPr marL="542925" indent="-542925">
              <a:lnSpc>
                <a:spcPct val="100000"/>
              </a:lnSpc>
              <a:spcBef>
                <a:spcPts val="0"/>
              </a:spcBef>
              <a:buClr>
                <a:srgbClr val="1F7F79"/>
              </a:buClr>
              <a:buFont typeface="Segoe UI" panose="020B0502040204020203" pitchFamily="34" charset="0"/>
              <a:buChar char="⃣"/>
            </a:pP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a:p>
            <a:pPr marL="542925" lvl="1" indent="0" algn="just">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606104" y="3359208"/>
            <a:ext cx="11441870" cy="2893100"/>
          </a:xfrm>
          <a:prstGeom prst="rect">
            <a:avLst/>
          </a:prstGeom>
        </p:spPr>
        <p:txBody>
          <a:bodyPr wrap="square">
            <a:spAutoFit/>
          </a:bodyPr>
          <a:lstStyle/>
          <a:p>
            <a:pPr marL="898525" lvl="1" indent="-441325">
              <a:buClr>
                <a:srgbClr val="1F7F79"/>
              </a:buClr>
              <a:buFont typeface="Courier New" panose="02070309020205020404" pitchFamily="49" charset="0"/>
              <a:buChar char="o"/>
            </a:pPr>
            <a:endParaRPr lang="en-US" altLang="nb-NO" sz="1100"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342900" lvl="0" indent="-342900">
              <a:buClr>
                <a:srgbClr val="1F7F79"/>
              </a:buClr>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Broad features can be modelled with low-order surfaces</a:t>
            </a:r>
            <a:endParaRPr lang="en-US" altLang="nb-NO" sz="2400" dirty="0">
              <a:solidFill>
                <a:prstClr val="black"/>
              </a:solidFill>
              <a:latin typeface="Yu Gothic UI" panose="020B0500000000000000" pitchFamily="34" charset="-128"/>
              <a:ea typeface="Yu Gothic UI" panose="020B0500000000000000" pitchFamily="34" charset="-128"/>
            </a:endParaRPr>
          </a:p>
          <a:p>
            <a:pPr marL="342900" lvl="0" indent="-342900">
              <a:buClr>
                <a:srgbClr val="1F7F79"/>
              </a:buClr>
              <a:buFont typeface="Arial" panose="020B0604020202020204" pitchFamily="34" charset="0"/>
              <a:buChar char="•"/>
            </a:pPr>
            <a:r>
              <a:rPr lang="en-US" sz="2400" dirty="0">
                <a:solidFill>
                  <a:prstClr val="black"/>
                </a:solidFill>
                <a:latin typeface="Yu Gothic UI" panose="020B0500000000000000" pitchFamily="34" charset="-128"/>
                <a:ea typeface="Yu Gothic UI" panose="020B0500000000000000" pitchFamily="34" charset="-128"/>
              </a:rPr>
              <a:t>Examining or removing the effects of global trends</a:t>
            </a:r>
          </a:p>
          <a:p>
            <a:pPr marL="342900" lvl="0" indent="-342900">
              <a:buClr>
                <a:srgbClr val="1F7F79"/>
              </a:buClr>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Difficult to describe a physical meaning to complex higher order polynomials. </a:t>
            </a:r>
          </a:p>
          <a:p>
            <a:pPr marL="896938" lvl="1" indent="-363538">
              <a:buClr>
                <a:srgbClr val="1F7F79"/>
              </a:buClr>
              <a:buFont typeface="Courier New" panose="02070309020205020404" pitchFamily="49" charset="0"/>
              <a:buChar char="o"/>
            </a:pPr>
            <a:r>
              <a:rPr lang="en-US" altLang="nb-NO" sz="2000"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Higher-order polynomials will always increase the model fit, but at the risk of over-fitting your model and takes more time to interpolate</a:t>
            </a:r>
          </a:p>
          <a:p>
            <a:pPr lvl="0">
              <a:buClr>
                <a:srgbClr val="1F7F79"/>
              </a:buClr>
            </a:pPr>
            <a:endParaRPr lang="en-US" altLang="nb-NO" sz="1100"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342900" lvl="0" indent="-342900">
              <a:buClr>
                <a:srgbClr val="1F7F79"/>
              </a:buClr>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Susceptible to edge effects (do not extrapolate!) and to outliers (</a:t>
            </a:r>
            <a:r>
              <a:rPr lang="en-US" sz="2400" dirty="0">
                <a:solidFill>
                  <a:prstClr val="black"/>
                </a:solidFill>
                <a:latin typeface="Yu Gothic UI" panose="020B0500000000000000" pitchFamily="34" charset="-128"/>
                <a:ea typeface="Yu Gothic UI" panose="020B0500000000000000" pitchFamily="34" charset="-128"/>
              </a:rPr>
              <a:t>extremely high and low values)</a:t>
            </a:r>
            <a:endParaRPr lang="en-US" altLang="nb-NO" sz="2400"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99979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Trend surfaces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(global polynomial interpolation, GPI)</a:t>
            </a:r>
          </a:p>
          <a:p>
            <a:pPr marL="542925" indent="-542925">
              <a:lnSpc>
                <a:spcPct val="200000"/>
              </a:lnSpc>
              <a:spcBef>
                <a:spcPts val="0"/>
              </a:spcBef>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Nearest </a:t>
            </a:r>
            <a:r>
              <a:rPr lang="en-GB"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neighbour</a:t>
            </a: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 (Thiessen)</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Inverse distance weighting (IDW)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(moving average)</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Radial basis functions or Spline </a:t>
            </a:r>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Kriging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(ordinary, simple, universal, etc.…analyses of spatial variation)</a:t>
            </a:r>
          </a:p>
          <a:p>
            <a:pPr marL="542925" lvl="1" indent="0" algn="just">
              <a:lnSpc>
                <a:spcPct val="200000"/>
              </a:lnSpc>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071911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Nearest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neighbour</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255" y="1858097"/>
            <a:ext cx="4400950" cy="4400950"/>
          </a:xfrm>
          <a:prstGeom prst="rect">
            <a:avLst/>
          </a:prstGeom>
        </p:spPr>
      </p:pic>
      <p:sp>
        <p:nvSpPr>
          <p:cNvPr id="9" name="Rectangle 3"/>
          <p:cNvSpPr txBox="1">
            <a:spLocks noChangeArrowheads="1"/>
          </p:cNvSpPr>
          <p:nvPr/>
        </p:nvSpPr>
        <p:spPr>
          <a:xfrm>
            <a:off x="606104" y="1425066"/>
            <a:ext cx="6965151"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lvl="1" indent="0">
              <a:lnSpc>
                <a:spcPct val="100000"/>
              </a:lnSpc>
              <a:spcBef>
                <a:spcPts val="0"/>
              </a:spcBef>
              <a:buNone/>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Rectangle 3"/>
          <p:cNvSpPr/>
          <p:nvPr/>
        </p:nvSpPr>
        <p:spPr>
          <a:xfrm>
            <a:off x="606104" y="1423777"/>
            <a:ext cx="6843540" cy="523220"/>
          </a:xfrm>
          <a:prstGeom prst="rect">
            <a:avLst/>
          </a:prstGeom>
        </p:spPr>
        <p:txBody>
          <a:bodyPr wrap="none">
            <a:spAutoFit/>
          </a:bodyPr>
          <a:lstStyle/>
          <a:p>
            <a:pPr marL="542925" lvl="0" indent="-542925">
              <a:buClr>
                <a:srgbClr val="1F7F79"/>
              </a:buClr>
              <a:buFont typeface="Segoe UI" panose="020B0502040204020203" pitchFamily="34" charset="0"/>
              <a:buChar char="⃣"/>
            </a:pPr>
            <a:r>
              <a:rPr lang="en-GB"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Voronoi</a:t>
            </a: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 diagram (Thiessen polygons)</a:t>
            </a:r>
          </a:p>
        </p:txBody>
      </p:sp>
      <p:sp>
        <p:nvSpPr>
          <p:cNvPr id="3" name="Rectangle 2"/>
          <p:cNvSpPr/>
          <p:nvPr/>
        </p:nvSpPr>
        <p:spPr>
          <a:xfrm>
            <a:off x="606104" y="2162313"/>
            <a:ext cx="6719144" cy="3754874"/>
          </a:xfrm>
          <a:prstGeom prst="rect">
            <a:avLst/>
          </a:prstGeom>
        </p:spPr>
        <p:txBody>
          <a:bodyPr wrap="square">
            <a:spAutoFit/>
          </a:bodyPr>
          <a:lstStyle/>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Voronoi diagram is a partition of a plane into regions close to each of a given set of point </a:t>
            </a:r>
            <a:r>
              <a:rPr lang="en-US" sz="2800" dirty="0">
                <a:latin typeface="Yu Gothic UI" panose="020B0500000000000000" pitchFamily="34" charset="-128"/>
                <a:ea typeface="Yu Gothic UI" panose="020B0500000000000000" pitchFamily="34" charset="-128"/>
              </a:rPr>
              <a:t>{</a:t>
            </a:r>
            <a:r>
              <a:rPr lang="en-US" sz="2800" i="1" dirty="0">
                <a:latin typeface="Yu Gothic UI" panose="020B0500000000000000" pitchFamily="34" charset="-128"/>
                <a:ea typeface="Yu Gothic UI" panose="020B0500000000000000" pitchFamily="34" charset="-128"/>
              </a:rPr>
              <a:t>p</a:t>
            </a:r>
            <a:r>
              <a:rPr lang="en-US" sz="2800" baseline="-25000" dirty="0">
                <a:latin typeface="Yu Gothic UI" panose="020B0500000000000000" pitchFamily="34" charset="-128"/>
                <a:ea typeface="Yu Gothic UI" panose="020B0500000000000000" pitchFamily="34" charset="-128"/>
              </a:rPr>
              <a:t>1</a:t>
            </a:r>
            <a:r>
              <a:rPr lang="en-US" sz="2800" dirty="0">
                <a:latin typeface="Yu Gothic UI" panose="020B0500000000000000" pitchFamily="34" charset="-128"/>
                <a:ea typeface="Yu Gothic UI" panose="020B0500000000000000" pitchFamily="34" charset="-128"/>
              </a:rPr>
              <a:t>, ..., </a:t>
            </a:r>
            <a:r>
              <a:rPr lang="en-US" sz="2800" i="1" dirty="0" err="1">
                <a:latin typeface="Yu Gothic UI" panose="020B0500000000000000" pitchFamily="34" charset="-128"/>
                <a:ea typeface="Yu Gothic UI" panose="020B0500000000000000" pitchFamily="34" charset="-128"/>
              </a:rPr>
              <a:t>p</a:t>
            </a:r>
            <a:r>
              <a:rPr lang="en-US" sz="2800" i="1" baseline="-25000" dirty="0" err="1">
                <a:latin typeface="Yu Gothic UI" panose="020B0500000000000000" pitchFamily="34" charset="-128"/>
                <a:ea typeface="Yu Gothic UI" panose="020B0500000000000000" pitchFamily="34" charset="-128"/>
              </a:rPr>
              <a:t>n</a:t>
            </a:r>
            <a:r>
              <a:rPr lang="en-US" sz="2800" dirty="0">
                <a:latin typeface="Yu Gothic UI" panose="020B0500000000000000" pitchFamily="34" charset="-128"/>
                <a:ea typeface="Yu Gothic UI" panose="020B0500000000000000" pitchFamily="34" charset="-128"/>
              </a:rPr>
              <a:t>} </a:t>
            </a: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6938" lvl="2" indent="-9525">
              <a:lnSpc>
                <a:spcPct val="100000"/>
              </a:lnSpc>
              <a:spcBef>
                <a:spcPts val="0"/>
              </a:spcBef>
            </a:pPr>
            <a:r>
              <a:rPr lang="en-US" sz="2200" dirty="0">
                <a:latin typeface="Yu Gothic UI" panose="020B0500000000000000" pitchFamily="34" charset="-128"/>
                <a:ea typeface="Yu Gothic UI" panose="020B0500000000000000" pitchFamily="34" charset="-128"/>
              </a:rPr>
              <a:t>For each point there is a corresponding region consisting of all points of the plane closer to that point than to any other.</a:t>
            </a:r>
            <a:r>
              <a:rPr lang="en-US" altLang="nb-NO" sz="2200" dirty="0">
                <a:latin typeface="Yu Gothic UI" panose="020B0500000000000000" pitchFamily="34" charset="-128"/>
                <a:ea typeface="Yu Gothic UI" panose="020B0500000000000000" pitchFamily="34" charset="-128"/>
                <a:cs typeface="Segoe UI" panose="020B0502040204020203" pitchFamily="34" charset="0"/>
              </a:rPr>
              <a:t> </a:t>
            </a:r>
          </a:p>
          <a:p>
            <a:pPr marL="893763" lvl="1" indent="-350838">
              <a:lnSpc>
                <a:spcPct val="100000"/>
              </a:lnSpc>
              <a:spcBef>
                <a:spcPts val="0"/>
              </a:spcBef>
              <a:buFont typeface="Segoe UI" panose="020B0502040204020203" pitchFamily="34" charset="0"/>
              <a:buChar char="–"/>
            </a:pPr>
            <a:endParaRPr lang="en-US" altLang="nb-NO" sz="16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endParaRPr lang="en-US" altLang="nb-NO" sz="16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The regions </a:t>
            </a:r>
            <a:r>
              <a:rPr lang="en-US" altLang="nb-NO" sz="2800" i="1" dirty="0">
                <a:latin typeface="Yu Gothic UI" panose="020B0500000000000000" pitchFamily="34" charset="-128"/>
                <a:ea typeface="Yu Gothic UI" panose="020B0500000000000000" pitchFamily="34" charset="-128"/>
                <a:cs typeface="Segoe UI" panose="020B0502040204020203" pitchFamily="34" charset="0"/>
              </a:rPr>
              <a:t>(Voronoi cells)</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are known as </a:t>
            </a:r>
            <a:r>
              <a:rPr lang="nb-NO" sz="2800" i="1" u="sng" dirty="0" err="1">
                <a:latin typeface="Yu Gothic UI" panose="020B0500000000000000" pitchFamily="34" charset="-128"/>
                <a:ea typeface="Yu Gothic UI" panose="020B0500000000000000" pitchFamily="34" charset="-128"/>
              </a:rPr>
              <a:t>Thiessen</a:t>
            </a:r>
            <a:r>
              <a:rPr lang="nb-NO" sz="2800" i="1" u="sng" dirty="0">
                <a:latin typeface="Yu Gothic UI" panose="020B0500000000000000" pitchFamily="34" charset="-128"/>
                <a:ea typeface="Yu Gothic UI" panose="020B0500000000000000" pitchFamily="34" charset="-128"/>
              </a:rPr>
              <a:t> polygons </a:t>
            </a:r>
            <a:r>
              <a:rPr lang="nb-NO" sz="2800" dirty="0">
                <a:latin typeface="Yu Gothic UI" panose="020B0500000000000000" pitchFamily="34" charset="-128"/>
                <a:ea typeface="Yu Gothic UI" panose="020B0500000000000000" pitchFamily="34" charset="-128"/>
              </a:rPr>
              <a:t>(</a:t>
            </a:r>
            <a:r>
              <a:rPr lang="en-US" sz="2800" i="1" dirty="0" err="1">
                <a:latin typeface="Yu Gothic UI" panose="020B0500000000000000" pitchFamily="34" charset="-128"/>
                <a:ea typeface="Yu Gothic UI" panose="020B0500000000000000" pitchFamily="34" charset="-128"/>
              </a:rPr>
              <a:t>R</a:t>
            </a:r>
            <a:r>
              <a:rPr lang="en-US" sz="2800" i="1" baseline="-25000" dirty="0" err="1">
                <a:latin typeface="Yu Gothic UI" panose="020B0500000000000000" pitchFamily="34" charset="-128"/>
                <a:ea typeface="Yu Gothic UI" panose="020B0500000000000000" pitchFamily="34" charset="-128"/>
              </a:rPr>
              <a:t>k</a:t>
            </a:r>
            <a:r>
              <a:rPr lang="nb-NO" sz="2800" dirty="0">
                <a:latin typeface="Yu Gothic UI" panose="020B0500000000000000" pitchFamily="34" charset="-128"/>
                <a:ea typeface="Yu Gothic UI" panose="020B0500000000000000" pitchFamily="34" charset="-128"/>
              </a:rPr>
              <a:t>)</a:t>
            </a: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5" name="Oval 4"/>
          <p:cNvSpPr/>
          <p:nvPr/>
        </p:nvSpPr>
        <p:spPr>
          <a:xfrm>
            <a:off x="8350180" y="2371411"/>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Oval 9"/>
          <p:cNvSpPr/>
          <p:nvPr/>
        </p:nvSpPr>
        <p:spPr>
          <a:xfrm>
            <a:off x="8573740" y="2169429"/>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p:cNvSpPr/>
          <p:nvPr/>
        </p:nvSpPr>
        <p:spPr>
          <a:xfrm>
            <a:off x="9480432" y="2141707"/>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p:cNvSpPr/>
          <p:nvPr/>
        </p:nvSpPr>
        <p:spPr>
          <a:xfrm>
            <a:off x="9616418" y="2249816"/>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p:cNvSpPr/>
          <p:nvPr/>
        </p:nvSpPr>
        <p:spPr>
          <a:xfrm>
            <a:off x="9696805" y="2512513"/>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Oval 14"/>
          <p:cNvSpPr/>
          <p:nvPr/>
        </p:nvSpPr>
        <p:spPr>
          <a:xfrm>
            <a:off x="10123169" y="3173704"/>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p:cNvSpPr/>
          <p:nvPr/>
        </p:nvSpPr>
        <p:spPr>
          <a:xfrm>
            <a:off x="8773940" y="3166587"/>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Oval 16"/>
          <p:cNvSpPr/>
          <p:nvPr/>
        </p:nvSpPr>
        <p:spPr>
          <a:xfrm>
            <a:off x="9015290" y="3454190"/>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p:cNvSpPr/>
          <p:nvPr/>
        </p:nvSpPr>
        <p:spPr>
          <a:xfrm>
            <a:off x="8719515" y="3505057"/>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p:cNvSpPr/>
          <p:nvPr/>
        </p:nvSpPr>
        <p:spPr>
          <a:xfrm>
            <a:off x="8639128" y="3763140"/>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Oval 19"/>
          <p:cNvSpPr/>
          <p:nvPr/>
        </p:nvSpPr>
        <p:spPr>
          <a:xfrm>
            <a:off x="9042276" y="4018378"/>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p:cNvSpPr/>
          <p:nvPr/>
        </p:nvSpPr>
        <p:spPr>
          <a:xfrm>
            <a:off x="9168674" y="4424331"/>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p:cNvSpPr/>
          <p:nvPr/>
        </p:nvSpPr>
        <p:spPr>
          <a:xfrm>
            <a:off x="9858921" y="4343944"/>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Oval 22"/>
          <p:cNvSpPr/>
          <p:nvPr/>
        </p:nvSpPr>
        <p:spPr>
          <a:xfrm>
            <a:off x="9463667" y="5096788"/>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Oval 23"/>
          <p:cNvSpPr/>
          <p:nvPr/>
        </p:nvSpPr>
        <p:spPr>
          <a:xfrm>
            <a:off x="10172559" y="5016401"/>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p:cNvSpPr/>
          <p:nvPr/>
        </p:nvSpPr>
        <p:spPr>
          <a:xfrm>
            <a:off x="9520625" y="5460785"/>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Oval 25"/>
          <p:cNvSpPr/>
          <p:nvPr/>
        </p:nvSpPr>
        <p:spPr>
          <a:xfrm>
            <a:off x="11410199" y="3836411"/>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Oval 26"/>
          <p:cNvSpPr/>
          <p:nvPr/>
        </p:nvSpPr>
        <p:spPr>
          <a:xfrm>
            <a:off x="11792912" y="3916798"/>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Oval 27"/>
          <p:cNvSpPr/>
          <p:nvPr/>
        </p:nvSpPr>
        <p:spPr>
          <a:xfrm>
            <a:off x="11620789" y="4862213"/>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p:cNvSpPr/>
          <p:nvPr/>
        </p:nvSpPr>
        <p:spPr>
          <a:xfrm>
            <a:off x="8435223" y="6172037"/>
            <a:ext cx="80387" cy="803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ctangle 6"/>
          <p:cNvSpPr/>
          <p:nvPr/>
        </p:nvSpPr>
        <p:spPr>
          <a:xfrm>
            <a:off x="7575183" y="1183766"/>
            <a:ext cx="4423018" cy="707886"/>
          </a:xfrm>
          <a:prstGeom prst="rect">
            <a:avLst/>
          </a:prstGeom>
        </p:spPr>
        <p:txBody>
          <a:bodyPr wrap="square">
            <a:spAutoFit/>
          </a:bodyPr>
          <a:lstStyle/>
          <a:p>
            <a:r>
              <a:rPr lang="en-US" sz="2000" i="1" dirty="0">
                <a:latin typeface="Yu Gothic UI" panose="020B0500000000000000" pitchFamily="34" charset="-128"/>
                <a:ea typeface="Yu Gothic UI" panose="020B0500000000000000" pitchFamily="34" charset="-128"/>
              </a:rPr>
              <a:t>Assign to all unsampled locations the value of the closest sampled location</a:t>
            </a:r>
            <a:endParaRPr lang="nb-NO" sz="2000" i="1" dirty="0">
              <a:latin typeface="Yu Gothic UI" panose="020B0500000000000000" pitchFamily="34" charset="-128"/>
              <a:ea typeface="Yu Gothic UI" panose="020B0500000000000000" pitchFamily="34" charset="-128"/>
            </a:endParaRPr>
          </a:p>
        </p:txBody>
      </p:sp>
      <p:sp>
        <p:nvSpPr>
          <p:cNvPr id="8" name="Rectangle 7"/>
          <p:cNvSpPr/>
          <p:nvPr/>
        </p:nvSpPr>
        <p:spPr>
          <a:xfrm>
            <a:off x="7538320" y="6191540"/>
            <a:ext cx="4496744" cy="369332"/>
          </a:xfrm>
          <a:prstGeom prst="rect">
            <a:avLst/>
          </a:prstGeom>
        </p:spPr>
        <p:txBody>
          <a:bodyPr wrap="none">
            <a:spAutoFit/>
          </a:bodyPr>
          <a:lstStyle/>
          <a:p>
            <a:r>
              <a:rPr lang="en-US" dirty="0">
                <a:latin typeface="Yu Gothic UI" panose="020B0500000000000000" pitchFamily="34" charset="-128"/>
                <a:ea typeface="Yu Gothic UI" panose="020B0500000000000000" pitchFamily="34" charset="-128"/>
              </a:rPr>
              <a:t>Black dots are random set of points in 2D </a:t>
            </a:r>
            <a:endParaRPr lang="nb-NO"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30705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Nearest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neighbour</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255" y="1858097"/>
            <a:ext cx="4400950" cy="4400950"/>
          </a:xfrm>
          <a:prstGeom prst="rect">
            <a:avLst/>
          </a:prstGeom>
        </p:spPr>
      </p:pic>
      <p:sp>
        <p:nvSpPr>
          <p:cNvPr id="9" name="Rectangle 3"/>
          <p:cNvSpPr txBox="1">
            <a:spLocks noChangeArrowheads="1"/>
          </p:cNvSpPr>
          <p:nvPr/>
        </p:nvSpPr>
        <p:spPr>
          <a:xfrm>
            <a:off x="606104" y="1425066"/>
            <a:ext cx="6965151"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lvl="1" indent="0">
              <a:lnSpc>
                <a:spcPct val="100000"/>
              </a:lnSpc>
              <a:spcBef>
                <a:spcPts val="0"/>
              </a:spcBef>
              <a:buNone/>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The </a:t>
            </a:r>
            <a:r>
              <a:rPr lang="en-US" altLang="nb-NO" sz="2800" u="sng" dirty="0">
                <a:latin typeface="Yu Gothic UI" panose="020B0500000000000000" pitchFamily="34" charset="-128"/>
                <a:ea typeface="Yu Gothic UI" panose="020B0500000000000000" pitchFamily="34" charset="-128"/>
                <a:cs typeface="Segoe UI" panose="020B0502040204020203" pitchFamily="34" charset="0"/>
              </a:rPr>
              <a:t>line segments</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of the </a:t>
            </a:r>
            <a:r>
              <a:rPr lang="en-US" altLang="nb-NO" sz="2800" dirty="0" err="1">
                <a:latin typeface="Yu Gothic UI" panose="020B0500000000000000" pitchFamily="34" charset="-128"/>
                <a:ea typeface="Yu Gothic UI" panose="020B0500000000000000" pitchFamily="34" charset="-128"/>
                <a:cs typeface="Segoe UI" panose="020B0502040204020203" pitchFamily="34" charset="0"/>
              </a:rPr>
              <a:t>Voronoi</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diagram are all the points in the plane that are equidistant to the two nearest sites. </a:t>
            </a:r>
          </a:p>
          <a:p>
            <a:pPr marL="893763" lvl="1" indent="-350838">
              <a:lnSpc>
                <a:spcPct val="100000"/>
              </a:lnSpc>
              <a:spcBef>
                <a:spcPts val="0"/>
              </a:spcBef>
              <a:buFont typeface="Segoe UI" panose="020B0502040204020203" pitchFamily="34" charset="0"/>
              <a:buChar char="–"/>
            </a:pPr>
            <a:endParaRPr lang="en-US" altLang="nb-NO" sz="11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The </a:t>
            </a:r>
            <a:r>
              <a:rPr lang="en-US" altLang="nb-NO" sz="2800" u="sng" dirty="0" err="1">
                <a:latin typeface="Yu Gothic UI" panose="020B0500000000000000" pitchFamily="34" charset="-128"/>
                <a:ea typeface="Yu Gothic UI" panose="020B0500000000000000" pitchFamily="34" charset="-128"/>
                <a:cs typeface="Segoe UI" panose="020B0502040204020203" pitchFamily="34" charset="0"/>
              </a:rPr>
              <a:t>Voronoi</a:t>
            </a:r>
            <a:r>
              <a:rPr lang="en-US" altLang="nb-NO" sz="2800" u="sng" dirty="0">
                <a:latin typeface="Yu Gothic UI" panose="020B0500000000000000" pitchFamily="34" charset="-128"/>
                <a:ea typeface="Yu Gothic UI" panose="020B0500000000000000" pitchFamily="34" charset="-128"/>
                <a:cs typeface="Segoe UI" panose="020B0502040204020203" pitchFamily="34" charset="0"/>
              </a:rPr>
              <a:t> vertices </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(nodes) are the points equidistant to three (or more) sites.</a:t>
            </a:r>
          </a:p>
        </p:txBody>
      </p:sp>
      <p:sp>
        <p:nvSpPr>
          <p:cNvPr id="4" name="Rectangle 3"/>
          <p:cNvSpPr/>
          <p:nvPr/>
        </p:nvSpPr>
        <p:spPr>
          <a:xfrm>
            <a:off x="606104" y="1423777"/>
            <a:ext cx="6843540" cy="523220"/>
          </a:xfrm>
          <a:prstGeom prst="rect">
            <a:avLst/>
          </a:prstGeom>
        </p:spPr>
        <p:txBody>
          <a:bodyPr wrap="none">
            <a:spAutoFit/>
          </a:bodyPr>
          <a:lstStyle/>
          <a:p>
            <a:pPr marL="542925" lvl="0"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Voronoi diagram (Thiessen polygons)</a:t>
            </a:r>
          </a:p>
        </p:txBody>
      </p:sp>
      <p:cxnSp>
        <p:nvCxnSpPr>
          <p:cNvPr id="14" name="Straight Arrow Connector 13"/>
          <p:cNvCxnSpPr/>
          <p:nvPr/>
        </p:nvCxnSpPr>
        <p:spPr>
          <a:xfrm flipV="1">
            <a:off x="6959600" y="2082800"/>
            <a:ext cx="1295400" cy="431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366000" y="4419600"/>
            <a:ext cx="1231900" cy="5080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798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Nearest </a:t>
            </a:r>
            <a:r>
              <a:rPr lang="en-GB"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neighbour</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9" name="Rectangle 3"/>
          <p:cNvSpPr txBox="1">
            <a:spLocks noChangeArrowheads="1"/>
          </p:cNvSpPr>
          <p:nvPr/>
        </p:nvSpPr>
        <p:spPr>
          <a:xfrm>
            <a:off x="606104" y="1425066"/>
            <a:ext cx="7188344"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3763" lvl="1" indent="-350838">
              <a:lnSpc>
                <a:spcPct val="100000"/>
              </a:lnSpc>
              <a:spcBef>
                <a:spcPts val="0"/>
              </a:spcBef>
              <a:buFont typeface="Segoe UI" panose="020B0502040204020203" pitchFamily="34" charset="0"/>
              <a:buChar char="–"/>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endParaRPr lang="en-US" altLang="nb-NO" sz="11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Assigns a value to an unsampled location that is equal to the value found at the nearest sample location</a:t>
            </a:r>
          </a:p>
          <a:p>
            <a:pPr marL="1350963" lvl="2" indent="-350838">
              <a:lnSpc>
                <a:spcPct val="100000"/>
              </a:lnSpc>
              <a:spcBef>
                <a:spcPts val="0"/>
              </a:spcBef>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The predicted value is equal to the value of the nearest sample point</a:t>
            </a:r>
          </a:p>
          <a:p>
            <a:pPr marL="1350963" lvl="2" indent="-350838">
              <a:lnSpc>
                <a:spcPct val="100000"/>
              </a:lnSpc>
              <a:spcBef>
                <a:spcPts val="0"/>
              </a:spcBef>
            </a:pPr>
            <a:r>
              <a:rPr lang="en-US" sz="2400" dirty="0">
                <a:latin typeface="Yu Gothic UI" panose="020B0500000000000000" pitchFamily="34" charset="-128"/>
                <a:ea typeface="Yu Gothic UI" panose="020B0500000000000000" pitchFamily="34" charset="-128"/>
              </a:rPr>
              <a:t>Exact interpolator: Value at each sample point is preserved.</a:t>
            </a:r>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a:p>
            <a:pPr marL="542925" lvl="1" indent="0" algn="just">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255" y="1858097"/>
            <a:ext cx="4400950" cy="4400950"/>
          </a:xfrm>
          <a:prstGeom prst="rect">
            <a:avLst/>
          </a:prstGeom>
        </p:spPr>
      </p:pic>
      <p:sp>
        <p:nvSpPr>
          <p:cNvPr id="8" name="Rectangle 7"/>
          <p:cNvSpPr/>
          <p:nvPr/>
        </p:nvSpPr>
        <p:spPr>
          <a:xfrm>
            <a:off x="606104" y="1423777"/>
            <a:ext cx="6843540" cy="523220"/>
          </a:xfrm>
          <a:prstGeom prst="rect">
            <a:avLst/>
          </a:prstGeom>
        </p:spPr>
        <p:txBody>
          <a:bodyPr wrap="none">
            <a:spAutoFit/>
          </a:bodyPr>
          <a:lstStyle/>
          <a:p>
            <a:pPr marL="542925" lvl="0"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Voronoi diagram (Thiessen polygons)</a:t>
            </a:r>
          </a:p>
        </p:txBody>
      </p:sp>
      <p:sp>
        <p:nvSpPr>
          <p:cNvPr id="2" name="Rectangle 1"/>
          <p:cNvSpPr/>
          <p:nvPr/>
        </p:nvSpPr>
        <p:spPr>
          <a:xfrm>
            <a:off x="606104" y="5058718"/>
            <a:ext cx="8085720" cy="1200329"/>
          </a:xfrm>
          <a:prstGeom prst="rect">
            <a:avLst/>
          </a:prstGeom>
        </p:spPr>
        <p:txBody>
          <a:bodyPr wrap="square">
            <a:spAutoFit/>
          </a:bodyPr>
          <a:lstStyle/>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No variation within polygons</a:t>
            </a:r>
          </a:p>
          <a:p>
            <a:pPr marL="893763" lvl="1" indent="-350838">
              <a:lnSpc>
                <a:spcPct val="100000"/>
              </a:lnSpc>
              <a:spcBef>
                <a:spcPts val="0"/>
              </a:spcBef>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Not appropriate for gradually varying phenomena</a:t>
            </a:r>
          </a:p>
          <a:p>
            <a:pPr marL="893763" lvl="1" indent="-350838">
              <a:lnSpc>
                <a:spcPct val="100000"/>
              </a:lnSpc>
              <a:spcBef>
                <a:spcPts val="0"/>
              </a:spcBef>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Suitable for qualitative data</a:t>
            </a:r>
          </a:p>
        </p:txBody>
      </p:sp>
    </p:spTree>
    <p:extLst>
      <p:ext uri="{BB962C8B-B14F-4D97-AF65-F5344CB8AC3E}">
        <p14:creationId xmlns:p14="http://schemas.microsoft.com/office/powerpoint/2010/main" val="150579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Nearest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neighbour</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9" name="Rectangle 3"/>
          <p:cNvSpPr txBox="1">
            <a:spLocks noChangeArrowheads="1"/>
          </p:cNvSpPr>
          <p:nvPr/>
        </p:nvSpPr>
        <p:spPr>
          <a:xfrm>
            <a:off x="606104" y="1425066"/>
            <a:ext cx="7188344"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3763" lvl="1" indent="-350838">
              <a:lnSpc>
                <a:spcPct val="100000"/>
              </a:lnSpc>
              <a:spcBef>
                <a:spcPts val="0"/>
              </a:spcBef>
              <a:buFont typeface="Segoe UI" panose="020B0502040204020203" pitchFamily="34" charset="0"/>
              <a:buChar char="–"/>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The vertices of the </a:t>
            </a:r>
            <a:r>
              <a:rPr lang="en-US" altLang="nb-NO" sz="2800" dirty="0" err="1">
                <a:latin typeface="Yu Gothic UI" panose="020B0500000000000000" pitchFamily="34" charset="-128"/>
                <a:ea typeface="Yu Gothic UI" panose="020B0500000000000000" pitchFamily="34" charset="-128"/>
                <a:cs typeface="Segoe UI" panose="020B0502040204020203" pitchFamily="34" charset="0"/>
              </a:rPr>
              <a:t>Voronoi</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diagram are the circumcenters of Delaunay triangles </a:t>
            </a:r>
          </a:p>
          <a:p>
            <a:pPr marL="893763" lvl="1" indent="-350838">
              <a:lnSpc>
                <a:spcPct val="100000"/>
              </a:lnSpc>
              <a:spcBef>
                <a:spcPts val="0"/>
              </a:spcBef>
              <a:buFont typeface="Segoe UI" panose="020B0502040204020203" pitchFamily="34" charset="0"/>
              <a:buChar char="–"/>
            </a:pPr>
            <a:endParaRPr lang="en-US" altLang="nb-NO" sz="11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The triangles satisfies the "Delaunay condition", i.e., that the circumcircles of all triangles have empty interiors</a:t>
            </a:r>
          </a:p>
          <a:p>
            <a:pPr marL="542925" lvl="1" indent="0" algn="just">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7"/>
          <p:cNvSpPr/>
          <p:nvPr/>
        </p:nvSpPr>
        <p:spPr>
          <a:xfrm>
            <a:off x="606104" y="1423777"/>
            <a:ext cx="11418510" cy="523220"/>
          </a:xfrm>
          <a:prstGeom prst="rect">
            <a:avLst/>
          </a:prstGeom>
        </p:spPr>
        <p:txBody>
          <a:bodyPr wrap="none">
            <a:spAutoFit/>
          </a:bodyPr>
          <a:lstStyle/>
          <a:p>
            <a:pPr marL="542925" lvl="0"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Relationship of the </a:t>
            </a:r>
            <a:r>
              <a:rPr lang="en-US" altLang="nb-NO" sz="2800" b="1" dirty="0" err="1">
                <a:solidFill>
                  <a:prstClr val="black"/>
                </a:solidFill>
                <a:latin typeface="Yu Gothic UI" panose="020B0500000000000000" pitchFamily="34" charset="-128"/>
                <a:ea typeface="Yu Gothic UI" panose="020B0500000000000000" pitchFamily="34" charset="-128"/>
                <a:cs typeface="Segoe UI" panose="020B0502040204020203" pitchFamily="34" charset="0"/>
              </a:rPr>
              <a:t>Voronoi</a:t>
            </a: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 diagram with Delaunay triangulation </a:t>
            </a:r>
          </a:p>
        </p:txBody>
      </p:sp>
      <p:sp>
        <p:nvSpPr>
          <p:cNvPr id="2" name="Rectangle 1"/>
          <p:cNvSpPr/>
          <p:nvPr/>
        </p:nvSpPr>
        <p:spPr>
          <a:xfrm>
            <a:off x="7794448" y="5516950"/>
            <a:ext cx="4397552" cy="830997"/>
          </a:xfrm>
          <a:prstGeom prst="rect">
            <a:avLst/>
          </a:prstGeom>
        </p:spPr>
        <p:txBody>
          <a:bodyPr wrap="square">
            <a:spAutoFit/>
          </a:bodyPr>
          <a:lstStyle/>
          <a:p>
            <a:pPr algn="ctr"/>
            <a:r>
              <a:rPr lang="en-US" sz="2400" i="1" dirty="0">
                <a:solidFill>
                  <a:schemeClr val="tx1">
                    <a:lumMod val="50000"/>
                    <a:lumOff val="50000"/>
                  </a:schemeClr>
                </a:solidFill>
                <a:latin typeface="Yu Gothic UI" panose="020B0500000000000000" pitchFamily="34" charset="-128"/>
                <a:ea typeface="Yu Gothic UI" panose="020B0500000000000000" pitchFamily="34" charset="-128"/>
              </a:rPr>
              <a:t>A Delaunay triangulation in the plane with circumcircles shown</a:t>
            </a:r>
            <a:endParaRPr lang="nb-NO" sz="24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8136" y="2054455"/>
            <a:ext cx="4016938" cy="4016938"/>
          </a:xfrm>
          <a:prstGeom prst="rect">
            <a:avLst/>
          </a:prstGeom>
        </p:spPr>
      </p:pic>
    </p:spTree>
    <p:extLst>
      <p:ext uri="{BB962C8B-B14F-4D97-AF65-F5344CB8AC3E}">
        <p14:creationId xmlns:p14="http://schemas.microsoft.com/office/powerpoint/2010/main" val="465991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 What and When</a:t>
            </a:r>
            <a:endParaRPr lang="nb-NO" sz="4400" b="1" dirty="0">
              <a:solidFill>
                <a:srgbClr val="1F7F79"/>
              </a:solidFill>
              <a:latin typeface="Yu Gothic UI" panose="020B0500000000000000" pitchFamily="34" charset="-128"/>
              <a:ea typeface="Yu Gothic UI" panose="020B0500000000000000" pitchFamily="34" charset="-128"/>
            </a:endParaRPr>
          </a:p>
        </p:txBody>
      </p:sp>
      <p:grpSp>
        <p:nvGrpSpPr>
          <p:cNvPr id="7" name="Group 6"/>
          <p:cNvGrpSpPr/>
          <p:nvPr/>
        </p:nvGrpSpPr>
        <p:grpSpPr>
          <a:xfrm>
            <a:off x="688817" y="2197602"/>
            <a:ext cx="10695964" cy="2591358"/>
            <a:chOff x="2309414" y="3915870"/>
            <a:chExt cx="7827204" cy="2591358"/>
          </a:xfrm>
        </p:grpSpPr>
        <p:sp>
          <p:nvSpPr>
            <p:cNvPr id="8" name="Rounded Rectangle 7"/>
            <p:cNvSpPr/>
            <p:nvPr/>
          </p:nvSpPr>
          <p:spPr>
            <a:xfrm>
              <a:off x="2309414" y="3915870"/>
              <a:ext cx="7827204" cy="2591358"/>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endParaRPr lang="nb-NO" sz="2400">
                <a:latin typeface="Yu Gothic UI" panose="020B0500000000000000" pitchFamily="34" charset="-128"/>
                <a:ea typeface="Yu Gothic UI" panose="020B0500000000000000" pitchFamily="34" charset="-128"/>
              </a:endParaRPr>
            </a:p>
          </p:txBody>
        </p:sp>
        <p:sp>
          <p:nvSpPr>
            <p:cNvPr id="9" name="Rectangle 8"/>
            <p:cNvSpPr/>
            <p:nvPr/>
          </p:nvSpPr>
          <p:spPr>
            <a:xfrm>
              <a:off x="2593255" y="3915870"/>
              <a:ext cx="7543363" cy="2585323"/>
            </a:xfrm>
            <a:prstGeom prst="rect">
              <a:avLst/>
            </a:prstGeom>
          </p:spPr>
          <p:txBody>
            <a:bodyPr wrap="square">
              <a:spAutoFit/>
            </a:bodyPr>
            <a:lstStyle/>
            <a:p>
              <a:pPr marL="571500" indent="-571500">
                <a:lnSpc>
                  <a:spcPct val="150000"/>
                </a:lnSpc>
                <a:buFont typeface="Arial" panose="020B0604020202020204" pitchFamily="34" charset="0"/>
                <a:buChar char="•"/>
              </a:pPr>
              <a:r>
                <a:rPr lang="en-US" sz="3600" dirty="0">
                  <a:latin typeface="Yu Gothic UI" panose="020B0500000000000000" pitchFamily="34" charset="-128"/>
                  <a:ea typeface="Yu Gothic UI" panose="020B0500000000000000" pitchFamily="34" charset="-128"/>
                </a:rPr>
                <a:t>Have you ever heard the word “interpolation”?</a:t>
              </a:r>
            </a:p>
            <a:p>
              <a:pPr marL="571500" indent="-571500">
                <a:lnSpc>
                  <a:spcPct val="150000"/>
                </a:lnSpc>
                <a:buFont typeface="Arial" panose="020B0604020202020204" pitchFamily="34" charset="0"/>
                <a:buChar char="•"/>
              </a:pPr>
              <a:r>
                <a:rPr lang="en-US" sz="3600" dirty="0">
                  <a:latin typeface="Yu Gothic UI" panose="020B0500000000000000" pitchFamily="34" charset="-128"/>
                  <a:ea typeface="Yu Gothic UI" panose="020B0500000000000000" pitchFamily="34" charset="-128"/>
                </a:rPr>
                <a:t>Can you define it?</a:t>
              </a:r>
            </a:p>
            <a:p>
              <a:pPr marL="571500" indent="-571500">
                <a:lnSpc>
                  <a:spcPct val="150000"/>
                </a:lnSpc>
                <a:buFont typeface="Arial" panose="020B0604020202020204" pitchFamily="34" charset="0"/>
                <a:buChar char="•"/>
              </a:pPr>
              <a:r>
                <a:rPr lang="en-US" sz="3600" dirty="0">
                  <a:latin typeface="Yu Gothic UI" panose="020B0500000000000000" pitchFamily="34" charset="-128"/>
                  <a:ea typeface="Yu Gothic UI" panose="020B0500000000000000" pitchFamily="34" charset="-128"/>
                </a:rPr>
                <a:t>and come up with some examples?</a:t>
              </a:r>
              <a:endParaRPr lang="nb-NO" sz="3600" dirty="0">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9397185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Nearest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neighbour</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8" name="Rectangle 7"/>
          <p:cNvSpPr/>
          <p:nvPr/>
        </p:nvSpPr>
        <p:spPr>
          <a:xfrm>
            <a:off x="606104" y="1423777"/>
            <a:ext cx="11418510" cy="523220"/>
          </a:xfrm>
          <a:prstGeom prst="rect">
            <a:avLst/>
          </a:prstGeom>
        </p:spPr>
        <p:txBody>
          <a:bodyPr wrap="none">
            <a:spAutoFit/>
          </a:bodyPr>
          <a:lstStyle/>
          <a:p>
            <a:pPr marL="542925" lvl="0"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Relationship of the </a:t>
            </a:r>
            <a:r>
              <a:rPr lang="en-US" altLang="nb-NO" sz="2800" b="1" dirty="0" err="1">
                <a:solidFill>
                  <a:prstClr val="black"/>
                </a:solidFill>
                <a:latin typeface="Yu Gothic UI" panose="020B0500000000000000" pitchFamily="34" charset="-128"/>
                <a:ea typeface="Yu Gothic UI" panose="020B0500000000000000" pitchFamily="34" charset="-128"/>
                <a:cs typeface="Segoe UI" panose="020B0502040204020203" pitchFamily="34" charset="0"/>
              </a:rPr>
              <a:t>Voronoi</a:t>
            </a: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 diagram with Delaunay triangulation </a:t>
            </a:r>
          </a:p>
        </p:txBody>
      </p:sp>
      <p:sp>
        <p:nvSpPr>
          <p:cNvPr id="2" name="Rectangle 1"/>
          <p:cNvSpPr/>
          <p:nvPr/>
        </p:nvSpPr>
        <p:spPr>
          <a:xfrm>
            <a:off x="6019800" y="5538399"/>
            <a:ext cx="6172200" cy="830997"/>
          </a:xfrm>
          <a:prstGeom prst="rect">
            <a:avLst/>
          </a:prstGeom>
        </p:spPr>
        <p:txBody>
          <a:bodyPr wrap="square">
            <a:spAutoFit/>
          </a:bodyPr>
          <a:lstStyle/>
          <a:p>
            <a:pPr algn="ctr"/>
            <a:r>
              <a:rPr lang="en-US" sz="2400" dirty="0">
                <a:solidFill>
                  <a:srgbClr val="202122"/>
                </a:solidFill>
                <a:latin typeface="Yu Gothic UI" panose="020B0500000000000000" pitchFamily="34" charset="-128"/>
                <a:ea typeface="Yu Gothic UI" panose="020B0500000000000000" pitchFamily="34" charset="-128"/>
              </a:rPr>
              <a:t>Connecting the centers of the circumcircles produces the </a:t>
            </a:r>
            <a:r>
              <a:rPr lang="en-US" sz="2400" b="1" dirty="0" err="1">
                <a:solidFill>
                  <a:srgbClr val="202122"/>
                </a:solidFill>
                <a:latin typeface="Yu Gothic UI" panose="020B0500000000000000" pitchFamily="34" charset="-128"/>
                <a:ea typeface="Yu Gothic UI" panose="020B0500000000000000" pitchFamily="34" charset="-128"/>
              </a:rPr>
              <a:t>Voronoi</a:t>
            </a:r>
            <a:r>
              <a:rPr lang="en-US" sz="2400" b="1" dirty="0">
                <a:solidFill>
                  <a:srgbClr val="202122"/>
                </a:solidFill>
                <a:latin typeface="Yu Gothic UI" panose="020B0500000000000000" pitchFamily="34" charset="-128"/>
                <a:ea typeface="Yu Gothic UI" panose="020B0500000000000000" pitchFamily="34" charset="-128"/>
              </a:rPr>
              <a:t> diagram (in red).</a:t>
            </a:r>
            <a:endParaRPr lang="nb-NO" sz="2400" b="1" dirty="0">
              <a:latin typeface="Yu Gothic UI" panose="020B0500000000000000" pitchFamily="34" charset="-128"/>
              <a:ea typeface="Yu Gothic UI" panose="020B0500000000000000" pitchFamily="34" charset="-128"/>
            </a:endParaRPr>
          </a:p>
        </p:txBody>
      </p:sp>
      <p:sp>
        <p:nvSpPr>
          <p:cNvPr id="4" name="Rectangle 3"/>
          <p:cNvSpPr/>
          <p:nvPr/>
        </p:nvSpPr>
        <p:spPr>
          <a:xfrm>
            <a:off x="392767" y="5538400"/>
            <a:ext cx="5581082" cy="830997"/>
          </a:xfrm>
          <a:prstGeom prst="rect">
            <a:avLst/>
          </a:prstGeom>
        </p:spPr>
        <p:txBody>
          <a:bodyPr wrap="square">
            <a:spAutoFit/>
          </a:bodyPr>
          <a:lstStyle/>
          <a:p>
            <a:r>
              <a:rPr lang="en-US" sz="2400" dirty="0">
                <a:solidFill>
                  <a:srgbClr val="202122"/>
                </a:solidFill>
                <a:latin typeface="Yu Gothic UI" panose="020B0500000000000000" pitchFamily="34" charset="-128"/>
                <a:ea typeface="Yu Gothic UI" panose="020B0500000000000000" pitchFamily="34" charset="-128"/>
              </a:rPr>
              <a:t>The </a:t>
            </a:r>
            <a:r>
              <a:rPr lang="en-US" sz="2400" b="1" dirty="0">
                <a:solidFill>
                  <a:srgbClr val="202122"/>
                </a:solidFill>
                <a:latin typeface="Yu Gothic UI" panose="020B0500000000000000" pitchFamily="34" charset="-128"/>
                <a:ea typeface="Yu Gothic UI" panose="020B0500000000000000" pitchFamily="34" charset="-128"/>
              </a:rPr>
              <a:t>Delaunay triangulation </a:t>
            </a:r>
            <a:r>
              <a:rPr lang="en-US" sz="2400" dirty="0">
                <a:solidFill>
                  <a:srgbClr val="202122"/>
                </a:solidFill>
                <a:latin typeface="Yu Gothic UI" panose="020B0500000000000000" pitchFamily="34" charset="-128"/>
                <a:ea typeface="Yu Gothic UI" panose="020B0500000000000000" pitchFamily="34" charset="-128"/>
              </a:rPr>
              <a:t>with all the circumcircles and their centers (in red)</a:t>
            </a:r>
            <a:endParaRPr lang="nb-NO" sz="2400" dirty="0">
              <a:latin typeface="Yu Gothic UI" panose="020B0500000000000000" pitchFamily="34" charset="-128"/>
              <a:ea typeface="Yu Gothic UI" panose="020B0500000000000000" pitchFamily="34" charset="-12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250" y="1902597"/>
            <a:ext cx="4051300" cy="40513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590" y="2110347"/>
            <a:ext cx="3781844" cy="4051300"/>
          </a:xfrm>
          <a:prstGeom prst="rect">
            <a:avLst/>
          </a:prstGeom>
        </p:spPr>
      </p:pic>
    </p:spTree>
    <p:extLst>
      <p:ext uri="{BB962C8B-B14F-4D97-AF65-F5344CB8AC3E}">
        <p14:creationId xmlns:p14="http://schemas.microsoft.com/office/powerpoint/2010/main" val="2759691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Nearest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neighbour</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3" name="Picture 2"/>
          <p:cNvPicPr>
            <a:picLocks noChangeAspect="1"/>
          </p:cNvPicPr>
          <p:nvPr/>
        </p:nvPicPr>
        <p:blipFill>
          <a:blip r:embed="rId3"/>
          <a:stretch>
            <a:fillRect/>
          </a:stretch>
        </p:blipFill>
        <p:spPr>
          <a:xfrm>
            <a:off x="637455" y="1758667"/>
            <a:ext cx="8181811" cy="5099333"/>
          </a:xfrm>
          <a:prstGeom prst="rect">
            <a:avLst/>
          </a:prstGeom>
        </p:spPr>
      </p:pic>
      <p:sp>
        <p:nvSpPr>
          <p:cNvPr id="7" name="Rectangle 6"/>
          <p:cNvSpPr/>
          <p:nvPr/>
        </p:nvSpPr>
        <p:spPr>
          <a:xfrm>
            <a:off x="9122735" y="5978615"/>
            <a:ext cx="3069265" cy="338554"/>
          </a:xfrm>
          <a:prstGeom prst="rect">
            <a:avLst/>
          </a:prstGeom>
        </p:spPr>
        <p:txBody>
          <a:bodyPr wrap="square">
            <a:spAutoFit/>
          </a:bodyPr>
          <a:lstStyle/>
          <a:p>
            <a:r>
              <a:rPr lang="nb-NO" sz="1600" i="1" dirty="0" err="1">
                <a:solidFill>
                  <a:schemeClr val="tx1">
                    <a:lumMod val="50000"/>
                    <a:lumOff val="50000"/>
                  </a:schemeClr>
                </a:solidFill>
                <a:latin typeface="Yu Gothic UI" panose="020B0500000000000000" pitchFamily="34" charset="-128"/>
                <a:ea typeface="Yu Gothic UI" panose="020B0500000000000000" pitchFamily="34" charset="-128"/>
              </a:rPr>
              <a:t>Brundson</a:t>
            </a:r>
            <a:r>
              <a:rPr lang="nb-NO" sz="1600" i="1" dirty="0">
                <a:solidFill>
                  <a:schemeClr val="tx1">
                    <a:lumMod val="50000"/>
                    <a:lumOff val="50000"/>
                  </a:schemeClr>
                </a:solidFill>
                <a:latin typeface="Yu Gothic UI" panose="020B0500000000000000" pitchFamily="34" charset="-128"/>
                <a:ea typeface="Yu Gothic UI" panose="020B0500000000000000" pitchFamily="34" charset="-128"/>
              </a:rPr>
              <a:t> and </a:t>
            </a:r>
            <a:r>
              <a:rPr lang="nb-NO" sz="1600" i="1" dirty="0" err="1">
                <a:solidFill>
                  <a:schemeClr val="tx1">
                    <a:lumMod val="50000"/>
                    <a:lumOff val="50000"/>
                  </a:schemeClr>
                </a:solidFill>
                <a:latin typeface="Yu Gothic UI" panose="020B0500000000000000" pitchFamily="34" charset="-128"/>
                <a:ea typeface="Yu Gothic UI" panose="020B0500000000000000" pitchFamily="34" charset="-128"/>
              </a:rPr>
              <a:t>Comber</a:t>
            </a:r>
            <a:r>
              <a:rPr lang="nb-NO" sz="1600" i="1" dirty="0">
                <a:solidFill>
                  <a:schemeClr val="tx1">
                    <a:lumMod val="50000"/>
                    <a:lumOff val="50000"/>
                  </a:schemeClr>
                </a:solidFill>
                <a:latin typeface="Yu Gothic UI" panose="020B0500000000000000" pitchFamily="34" charset="-128"/>
                <a:ea typeface="Yu Gothic UI" panose="020B0500000000000000" pitchFamily="34" charset="-128"/>
              </a:rPr>
              <a:t>, 2015</a:t>
            </a:r>
          </a:p>
        </p:txBody>
      </p:sp>
      <p:grpSp>
        <p:nvGrpSpPr>
          <p:cNvPr id="15" name="Group 14"/>
          <p:cNvGrpSpPr/>
          <p:nvPr/>
        </p:nvGrpSpPr>
        <p:grpSpPr>
          <a:xfrm>
            <a:off x="8706290" y="1758668"/>
            <a:ext cx="3539785" cy="2252484"/>
            <a:chOff x="7482726" y="5246458"/>
            <a:chExt cx="6268362" cy="1160557"/>
          </a:xfrm>
        </p:grpSpPr>
        <p:sp>
          <p:nvSpPr>
            <p:cNvPr id="17" name="Rounded Rectangle 16"/>
            <p:cNvSpPr/>
            <p:nvPr/>
          </p:nvSpPr>
          <p:spPr>
            <a:xfrm>
              <a:off x="7778545" y="5246458"/>
              <a:ext cx="5660570" cy="1160557"/>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ctangle 1"/>
            <p:cNvSpPr>
              <a:spLocks noChangeArrowheads="1"/>
            </p:cNvSpPr>
            <p:nvPr/>
          </p:nvSpPr>
          <p:spPr bwMode="auto">
            <a:xfrm>
              <a:off x="7482726" y="5291478"/>
              <a:ext cx="6268362" cy="1062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ctr"/>
              <a:r>
                <a:rPr lang="en-GB" altLang="nb-NO" sz="3200" dirty="0">
                  <a:solidFill>
                    <a:srgbClr val="FF0000"/>
                  </a:solidFill>
                  <a:latin typeface="Yu Gothic UI" panose="020B0500000000000000" pitchFamily="34" charset="-128"/>
                  <a:ea typeface="Yu Gothic UI" panose="020B0500000000000000" pitchFamily="34" charset="-128"/>
                </a:rPr>
                <a:t>What is the problematic aspect of this approach ? </a:t>
              </a:r>
              <a:endParaRPr kumimoji="0" lang="en-GB" altLang="nb-NO" sz="3200" b="0" i="0" u="none" strike="noStrike" cap="none" normalizeH="0" baseline="0" dirty="0">
                <a:ln>
                  <a:noFill/>
                </a:ln>
                <a:solidFill>
                  <a:srgbClr val="FF0000"/>
                </a:solidFill>
                <a:effectLst/>
                <a:latin typeface="Yu Gothic UI" panose="020B0500000000000000" pitchFamily="34" charset="-128"/>
                <a:ea typeface="Yu Gothic UI" panose="020B0500000000000000" pitchFamily="34" charset="-128"/>
              </a:endParaRPr>
            </a:p>
          </p:txBody>
        </p:sp>
      </p:grpSp>
      <p:sp>
        <p:nvSpPr>
          <p:cNvPr id="2" name="Rectangle 1"/>
          <p:cNvSpPr/>
          <p:nvPr/>
        </p:nvSpPr>
        <p:spPr>
          <a:xfrm>
            <a:off x="224251" y="1201811"/>
            <a:ext cx="10165854" cy="461665"/>
          </a:xfrm>
          <a:prstGeom prst="rect">
            <a:avLst/>
          </a:prstGeom>
        </p:spPr>
        <p:txBody>
          <a:bodyPr wrap="square">
            <a:spAutoFit/>
          </a:bodyPr>
          <a:lstStyle/>
          <a:p>
            <a:r>
              <a:rPr lang="en-US" sz="2400" b="1" i="1" dirty="0">
                <a:latin typeface="Yu Gothic UI" panose="020B0500000000000000" pitchFamily="34" charset="-128"/>
                <a:ea typeface="Yu Gothic UI" panose="020B0500000000000000" pitchFamily="34" charset="-128"/>
              </a:rPr>
              <a:t>Voronoi polygons</a:t>
            </a:r>
            <a:r>
              <a:rPr lang="en-US" sz="2400" b="1" dirty="0">
                <a:latin typeface="Yu Gothic UI" panose="020B0500000000000000" pitchFamily="34" charset="-128"/>
                <a:ea typeface="Yu Gothic UI" panose="020B0500000000000000" pitchFamily="34" charset="-128"/>
              </a:rPr>
              <a:t> for the weather station data set in Germany</a:t>
            </a:r>
            <a:endParaRPr lang="nb-NO" sz="2400" b="1" dirty="0">
              <a:latin typeface="Yu Gothic UI" panose="020B0500000000000000" pitchFamily="34" charset="-128"/>
              <a:ea typeface="Yu Gothic UI" panose="020B0500000000000000" pitchFamily="34" charset="-128"/>
            </a:endParaRPr>
          </a:p>
        </p:txBody>
      </p:sp>
      <p:sp>
        <p:nvSpPr>
          <p:cNvPr id="4" name="Rectangle 3"/>
          <p:cNvSpPr/>
          <p:nvPr/>
        </p:nvSpPr>
        <p:spPr>
          <a:xfrm>
            <a:off x="8706290" y="4106343"/>
            <a:ext cx="3539785" cy="1569660"/>
          </a:xfrm>
          <a:prstGeom prst="rect">
            <a:avLst/>
          </a:prstGeom>
        </p:spPr>
        <p:txBody>
          <a:bodyPr wrap="square">
            <a:spAutoFit/>
          </a:bodyPr>
          <a:lstStyle/>
          <a:p>
            <a:pPr algn="ctr"/>
            <a:r>
              <a:rPr lang="en-US" sz="2400" dirty="0">
                <a:latin typeface="Yu Gothic UI" panose="020B0500000000000000" pitchFamily="34" charset="-128"/>
                <a:ea typeface="Yu Gothic UI" panose="020B0500000000000000" pitchFamily="34" charset="-128"/>
              </a:rPr>
              <a:t>The surface values change abruptly across the tessellated boundaries</a:t>
            </a:r>
            <a:endParaRPr lang="nb-NO"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24339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Trend surfaces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(global polynomial interpolation, GPI)</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Nearest </a:t>
            </a:r>
            <a:r>
              <a:rPr lang="en-US" altLang="nb-NO" b="1" dirty="0" err="1">
                <a:latin typeface="Yu Gothic UI" panose="020B0500000000000000" pitchFamily="34" charset="-128"/>
                <a:ea typeface="Yu Gothic UI" panose="020B0500000000000000" pitchFamily="34" charset="-128"/>
                <a:cs typeface="Segoe UI" panose="020B0502040204020203" pitchFamily="34" charset="0"/>
              </a:rPr>
              <a:t>neighbour</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 (Thiessen)</a:t>
            </a:r>
          </a:p>
          <a:p>
            <a:pPr marL="542925" indent="-542925">
              <a:lnSpc>
                <a:spcPct val="200000"/>
              </a:lnSpc>
              <a:spcBef>
                <a:spcPts val="0"/>
              </a:spcBef>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Inverse distance weighted (IDW) </a:t>
            </a:r>
            <a:r>
              <a:rPr lang="en-US" altLang="nb-NO" sz="2400"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(moving average)</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Radial basis functions or Spline </a:t>
            </a:r>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Kriging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(ordinary, simple, universal, etc.…analyses of spatial variation)</a:t>
            </a:r>
          </a:p>
          <a:p>
            <a:pPr marL="542925" lvl="1" indent="0" algn="just">
              <a:lnSpc>
                <a:spcPct val="200000"/>
              </a:lnSpc>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9611514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 </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9" name="Rectangle 3"/>
          <p:cNvSpPr txBox="1">
            <a:spLocks noChangeArrowheads="1"/>
          </p:cNvSpPr>
          <p:nvPr/>
        </p:nvSpPr>
        <p:spPr>
          <a:xfrm>
            <a:off x="758503" y="1267817"/>
            <a:ext cx="11433497" cy="8888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Inverse distance weighting (IDW) or weighted moving average</a:t>
            </a:r>
          </a:p>
        </p:txBody>
      </p:sp>
      <p:grpSp>
        <p:nvGrpSpPr>
          <p:cNvPr id="5" name="Group 4"/>
          <p:cNvGrpSpPr/>
          <p:nvPr/>
        </p:nvGrpSpPr>
        <p:grpSpPr>
          <a:xfrm>
            <a:off x="1270000" y="1930898"/>
            <a:ext cx="7721105" cy="4554935"/>
            <a:chOff x="4178300" y="1841998"/>
            <a:chExt cx="7721105" cy="4554935"/>
          </a:xfrm>
        </p:grpSpPr>
        <p:pic>
          <p:nvPicPr>
            <p:cNvPr id="2" name="Picture 1"/>
            <p:cNvPicPr>
              <a:picLocks noChangeAspect="1"/>
            </p:cNvPicPr>
            <p:nvPr/>
          </p:nvPicPr>
          <p:blipFill rotWithShape="1">
            <a:blip r:embed="rId3"/>
            <a:srcRect t="55924"/>
            <a:stretch/>
          </p:blipFill>
          <p:spPr>
            <a:xfrm>
              <a:off x="4409430" y="3860800"/>
              <a:ext cx="7489975" cy="2536133"/>
            </a:xfrm>
            <a:prstGeom prst="rect">
              <a:avLst/>
            </a:prstGeom>
          </p:spPr>
        </p:pic>
        <p:pic>
          <p:nvPicPr>
            <p:cNvPr id="10" name="Picture 9"/>
            <p:cNvPicPr>
              <a:picLocks noChangeAspect="1"/>
            </p:cNvPicPr>
            <p:nvPr/>
          </p:nvPicPr>
          <p:blipFill rotWithShape="1">
            <a:blip r:embed="rId3"/>
            <a:srcRect b="55332"/>
            <a:stretch/>
          </p:blipFill>
          <p:spPr>
            <a:xfrm>
              <a:off x="4409429" y="1841998"/>
              <a:ext cx="7489975" cy="2570162"/>
            </a:xfrm>
            <a:prstGeom prst="rect">
              <a:avLst/>
            </a:prstGeom>
          </p:spPr>
        </p:pic>
        <p:sp>
          <p:nvSpPr>
            <p:cNvPr id="4" name="Oval 3"/>
            <p:cNvSpPr/>
            <p:nvPr/>
          </p:nvSpPr>
          <p:spPr>
            <a:xfrm>
              <a:off x="4178300" y="4254500"/>
              <a:ext cx="7594104" cy="168910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8891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29076" y="2779020"/>
            <a:ext cx="11103297" cy="359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758503" y="1817930"/>
            <a:ext cx="10849297" cy="37107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The predicted value at any point is the weighted average of the surrounding points</a:t>
            </a:r>
          </a:p>
          <a:p>
            <a:pPr marL="542925" lvl="1" indent="0">
              <a:lnSpc>
                <a:spcPct val="100000"/>
              </a:lnSpc>
              <a:spcBef>
                <a:spcPts val="0"/>
              </a:spcBef>
              <a:buNone/>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0" name="Rectangle 3"/>
          <p:cNvSpPr txBox="1">
            <a:spLocks noChangeArrowheads="1"/>
          </p:cNvSpPr>
          <p:nvPr/>
        </p:nvSpPr>
        <p:spPr>
          <a:xfrm>
            <a:off x="758503" y="1267817"/>
            <a:ext cx="11433497" cy="8888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Inverse distance weighting (IDW) or weighted moving average</a:t>
            </a:r>
          </a:p>
        </p:txBody>
      </p:sp>
      <p:pic>
        <p:nvPicPr>
          <p:cNvPr id="2" name="Picture 1"/>
          <p:cNvPicPr>
            <a:picLocks noChangeAspect="1"/>
          </p:cNvPicPr>
          <p:nvPr/>
        </p:nvPicPr>
        <p:blipFill>
          <a:blip r:embed="rId3"/>
          <a:stretch>
            <a:fillRect/>
          </a:stretch>
        </p:blipFill>
        <p:spPr>
          <a:xfrm>
            <a:off x="774378" y="2817119"/>
            <a:ext cx="3283417" cy="1560133"/>
          </a:xfrm>
          <a:prstGeom prst="rect">
            <a:avLst/>
          </a:prstGeom>
        </p:spPr>
      </p:pic>
      <p:pic>
        <p:nvPicPr>
          <p:cNvPr id="3" name="Picture 2"/>
          <p:cNvPicPr>
            <a:picLocks noChangeAspect="1"/>
          </p:cNvPicPr>
          <p:nvPr/>
        </p:nvPicPr>
        <p:blipFill>
          <a:blip r:embed="rId4"/>
          <a:stretch>
            <a:fillRect/>
          </a:stretch>
        </p:blipFill>
        <p:spPr>
          <a:xfrm>
            <a:off x="6234242" y="3129206"/>
            <a:ext cx="3933825" cy="978083"/>
          </a:xfrm>
          <a:prstGeom prst="rect">
            <a:avLst/>
          </a:prstGeom>
        </p:spPr>
      </p:pic>
      <p:sp>
        <p:nvSpPr>
          <p:cNvPr id="4" name="Rectangle 3"/>
          <p:cNvSpPr/>
          <p:nvPr/>
        </p:nvSpPr>
        <p:spPr>
          <a:xfrm>
            <a:off x="4669751" y="3272372"/>
            <a:ext cx="1148071" cy="523220"/>
          </a:xfrm>
          <a:prstGeom prst="rect">
            <a:avLst/>
          </a:prstGeom>
        </p:spPr>
        <p:txBody>
          <a:bodyPr wrap="none">
            <a:spAutoFit/>
          </a:bodyPr>
          <a:lstStyle/>
          <a:p>
            <a:pPr marL="0" lvl="1">
              <a:lnSpc>
                <a:spcPct val="100000"/>
              </a:lnSpc>
              <a:spcBef>
                <a:spcPts val="0"/>
              </a:spcBef>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where</a:t>
            </a:r>
          </a:p>
        </p:txBody>
      </p:sp>
      <p:sp>
        <p:nvSpPr>
          <p:cNvPr id="7" name="Rectangle 1"/>
          <p:cNvSpPr>
            <a:spLocks noChangeArrowheads="1"/>
          </p:cNvSpPr>
          <p:nvPr/>
        </p:nvSpPr>
        <p:spPr bwMode="auto">
          <a:xfrm>
            <a:off x="3627072" y="4577170"/>
            <a:ext cx="856492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nb-NO" altLang="nb-NO" sz="28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 </a:t>
            </a:r>
            <a:r>
              <a:rPr kumimoji="0" lang="nb-NO" altLang="nb-NO" sz="2800" b="0" i="1" u="none" strike="noStrike" cap="none" normalizeH="0" baseline="0" dirty="0">
                <a:ln>
                  <a:noFill/>
                </a:ln>
                <a:solidFill>
                  <a:srgbClr val="333333"/>
                </a:solidFill>
                <a:effectLst/>
                <a:latin typeface="Times" panose="02020603050405020304" pitchFamily="18" charset="0"/>
                <a:ea typeface="Yu Gothic UI" panose="020B0500000000000000" pitchFamily="34" charset="-128"/>
                <a:cs typeface="Times" panose="02020603050405020304" pitchFamily="18" charset="0"/>
              </a:rPr>
              <a:t>β </a:t>
            </a:r>
            <a:r>
              <a:rPr kumimoji="0" lang="nb-NO"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≥0</a:t>
            </a:r>
            <a:r>
              <a:rPr kumimoji="0" lang="nb-NO" altLang="nb-NO" sz="24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nb-NO" altLang="nb-NO" sz="2800" i="1" dirty="0">
                <a:solidFill>
                  <a:srgbClr val="333333"/>
                </a:solidFill>
                <a:latin typeface="Times" panose="02020603050405020304" pitchFamily="18" charset="0"/>
                <a:ea typeface="Yu Gothic UI" panose="020B0500000000000000" pitchFamily="34" charset="-128"/>
                <a:cs typeface="Times" panose="02020603050405020304" pitchFamily="18" charset="0"/>
              </a:rPr>
              <a:t>β</a:t>
            </a:r>
            <a:r>
              <a:rPr lang="nb-NO" altLang="nb-NO" sz="2800" dirty="0">
                <a:solidFill>
                  <a:srgbClr val="333333"/>
                </a:solidFill>
                <a:latin typeface="Yu Gothic UI" panose="020B0500000000000000" pitchFamily="34" charset="-128"/>
                <a:ea typeface="Yu Gothic UI" panose="020B0500000000000000" pitchFamily="34" charset="-128"/>
              </a:rPr>
              <a:t>  </a:t>
            </a:r>
            <a:r>
              <a:rPr lang="nb-NO" altLang="nb-NO" sz="2400" dirty="0">
                <a:solidFill>
                  <a:srgbClr val="333333"/>
                </a:solidFill>
                <a:latin typeface="Yu Gothic UI" panose="020B0500000000000000" pitchFamily="34" charset="-128"/>
                <a:ea typeface="Yu Gothic UI" panose="020B0500000000000000" pitchFamily="34" charset="-128"/>
              </a:rPr>
              <a:t>is </a:t>
            </a:r>
            <a:r>
              <a:rPr lang="nb-NO" altLang="nb-NO" sz="2400" dirty="0" err="1">
                <a:solidFill>
                  <a:srgbClr val="333333"/>
                </a:solidFill>
                <a:latin typeface="Yu Gothic UI" panose="020B0500000000000000" pitchFamily="34" charset="-128"/>
                <a:ea typeface="Yu Gothic UI" panose="020B0500000000000000" pitchFamily="34" charset="-128"/>
              </a:rPr>
              <a:t>the</a:t>
            </a:r>
            <a:r>
              <a:rPr lang="nb-NO" altLang="nb-NO" sz="2400" dirty="0">
                <a:solidFill>
                  <a:srgbClr val="333333"/>
                </a:solidFill>
                <a:latin typeface="Yu Gothic UI" panose="020B0500000000000000" pitchFamily="34" charset="-128"/>
                <a:ea typeface="Yu Gothic UI" panose="020B0500000000000000" pitchFamily="34" charset="-128"/>
              </a:rPr>
              <a:t> </a:t>
            </a:r>
            <a:r>
              <a:rPr lang="nb-NO" altLang="nb-NO" sz="2400" dirty="0">
                <a:latin typeface="Yu Gothic UI" panose="020B0500000000000000" pitchFamily="34" charset="-128"/>
                <a:ea typeface="Yu Gothic UI" panose="020B0500000000000000" pitchFamily="34" charset="-128"/>
              </a:rPr>
              <a:t>inverse </a:t>
            </a:r>
            <a:r>
              <a:rPr lang="nb-NO" altLang="nb-NO" sz="2400" dirty="0" err="1">
                <a:latin typeface="Yu Gothic UI" panose="020B0500000000000000" pitchFamily="34" charset="-128"/>
                <a:ea typeface="Yu Gothic UI" panose="020B0500000000000000" pitchFamily="34" charset="-128"/>
              </a:rPr>
              <a:t>distance</a:t>
            </a:r>
            <a:r>
              <a:rPr lang="nb-NO" altLang="nb-NO" sz="2400" dirty="0">
                <a:latin typeface="Yu Gothic UI" panose="020B0500000000000000" pitchFamily="34" charset="-128"/>
                <a:ea typeface="Yu Gothic UI" panose="020B0500000000000000" pitchFamily="34" charset="-128"/>
              </a:rPr>
              <a:t> </a:t>
            </a:r>
            <a:r>
              <a:rPr lang="nb-NO" altLang="nb-NO" sz="2400" dirty="0" err="1">
                <a:latin typeface="Yu Gothic UI" panose="020B0500000000000000" pitchFamily="34" charset="-128"/>
                <a:ea typeface="Yu Gothic UI" panose="020B0500000000000000" pitchFamily="34" charset="-128"/>
              </a:rPr>
              <a:t>power</a:t>
            </a:r>
            <a:r>
              <a:rPr lang="nb-NO" altLang="nb-NO" sz="2400" dirty="0">
                <a:latin typeface="Yu Gothic UI" panose="020B0500000000000000" pitchFamily="34" charset="-128"/>
                <a:ea typeface="Yu Gothic UI" panose="020B0500000000000000" pitchFamily="34" charset="-128"/>
              </a:rPr>
              <a:t> (or </a:t>
            </a:r>
            <a:r>
              <a:rPr lang="nb-NO" altLang="nb-NO" sz="2400" dirty="0" err="1">
                <a:latin typeface="Yu Gothic UI" panose="020B0500000000000000" pitchFamily="34" charset="-128"/>
                <a:ea typeface="Yu Gothic UI" panose="020B0500000000000000" pitchFamily="34" charset="-128"/>
              </a:rPr>
              <a:t>power</a:t>
            </a:r>
            <a:r>
              <a:rPr lang="nb-NO" altLang="nb-NO" sz="2400" dirty="0">
                <a:latin typeface="Yu Gothic UI" panose="020B0500000000000000" pitchFamily="34" charset="-128"/>
                <a:ea typeface="Yu Gothic UI" panose="020B0500000000000000" pitchFamily="34" charset="-128"/>
              </a:rPr>
              <a:t> </a:t>
            </a:r>
            <a:r>
              <a:rPr lang="nb-NO" altLang="nb-NO" sz="2400" dirty="0" err="1">
                <a:latin typeface="Yu Gothic UI" panose="020B0500000000000000" pitchFamily="34" charset="-128"/>
                <a:ea typeface="Yu Gothic UI" panose="020B0500000000000000" pitchFamily="34" charset="-128"/>
              </a:rPr>
              <a:t>coefficient</a:t>
            </a:r>
            <a:r>
              <a:rPr lang="nb-NO" altLang="nb-NO" sz="2400" dirty="0">
                <a:latin typeface="Yu Gothic UI" panose="020B0500000000000000" pitchFamily="34" charset="-128"/>
                <a:ea typeface="Yu Gothic UI" panose="020B0500000000000000" pitchFamily="34" charset="-128"/>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nb-NO" sz="2800" dirty="0">
                <a:latin typeface="Yu Gothic UI" panose="020B0500000000000000" pitchFamily="34" charset="-128"/>
                <a:ea typeface="Yu Gothic UI" panose="020B0500000000000000" pitchFamily="34" charset="-128"/>
              </a:rPr>
              <a:t>|</a:t>
            </a:r>
            <a:r>
              <a:rPr lang="nb-NO" sz="2800" dirty="0">
                <a:latin typeface="Times" panose="02020603050405020304" pitchFamily="18" charset="0"/>
                <a:ea typeface="Yu Gothic UI" panose="020B0500000000000000" pitchFamily="34" charset="-128"/>
                <a:cs typeface="Times" panose="02020603050405020304" pitchFamily="18" charset="0"/>
              </a:rPr>
              <a:t>x-x</a:t>
            </a:r>
            <a:r>
              <a:rPr lang="nb-NO" sz="2800" baseline="-25000" dirty="0">
                <a:latin typeface="Times" panose="02020603050405020304" pitchFamily="18" charset="0"/>
                <a:ea typeface="Yu Gothic UI" panose="020B0500000000000000" pitchFamily="34" charset="-128"/>
                <a:cs typeface="Times" panose="02020603050405020304" pitchFamily="18" charset="0"/>
              </a:rPr>
              <a:t>i</a:t>
            </a:r>
            <a:r>
              <a:rPr lang="nb-NO" sz="2800" dirty="0">
                <a:latin typeface="Yu Gothic UI" panose="020B0500000000000000" pitchFamily="34" charset="-128"/>
                <a:ea typeface="Yu Gothic UI" panose="020B0500000000000000" pitchFamily="34" charset="-128"/>
              </a:rPr>
              <a:t>| </a:t>
            </a:r>
            <a:r>
              <a:rPr lang="nb-NO" sz="2400" dirty="0">
                <a:latin typeface="Yu Gothic UI" panose="020B0500000000000000" pitchFamily="34" charset="-128"/>
                <a:ea typeface="Yu Gothic UI" panose="020B0500000000000000" pitchFamily="34" charset="-128"/>
              </a:rPr>
              <a:t>is </a:t>
            </a:r>
            <a:r>
              <a:rPr lang="nb-NO" sz="2400" dirty="0" err="1">
                <a:latin typeface="Yu Gothic UI" panose="020B0500000000000000" pitchFamily="34" charset="-128"/>
                <a:ea typeface="Yu Gothic UI" panose="020B0500000000000000" pitchFamily="34" charset="-128"/>
              </a:rPr>
              <a:t>the</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euclidean</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distance</a:t>
            </a:r>
            <a:r>
              <a:rPr lang="nb-NO" sz="2400" dirty="0">
                <a:latin typeface="Yu Gothic UI" panose="020B0500000000000000" pitchFamily="34" charset="-128"/>
                <a:ea typeface="Yu Gothic UI" panose="020B0500000000000000" pitchFamily="34" charset="-128"/>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nb-NO" sz="2800" i="1" dirty="0">
                <a:latin typeface="Times" panose="02020603050405020304" pitchFamily="18" charset="0"/>
                <a:ea typeface="Yu Gothic UI" panose="020B0500000000000000" pitchFamily="34" charset="-128"/>
                <a:cs typeface="Times" panose="02020603050405020304" pitchFamily="18" charset="0"/>
              </a:rPr>
              <a:t>n</a:t>
            </a:r>
            <a:r>
              <a:rPr lang="nb-NO" sz="2800" dirty="0">
                <a:latin typeface="Yu Gothic UI" panose="020B0500000000000000" pitchFamily="34" charset="-128"/>
                <a:ea typeface="Yu Gothic UI" panose="020B0500000000000000" pitchFamily="34" charset="-128"/>
              </a:rPr>
              <a:t> </a:t>
            </a:r>
            <a:r>
              <a:rPr lang="nb-NO" sz="2400" dirty="0">
                <a:latin typeface="Yu Gothic UI" panose="020B0500000000000000" pitchFamily="34" charset="-128"/>
                <a:ea typeface="Yu Gothic UI" panose="020B0500000000000000" pitchFamily="34" charset="-128"/>
              </a:rPr>
              <a:t>is </a:t>
            </a:r>
            <a:r>
              <a:rPr lang="nb-NO" sz="2400" dirty="0" err="1">
                <a:latin typeface="Yu Gothic UI" panose="020B0500000000000000" pitchFamily="34" charset="-128"/>
                <a:ea typeface="Yu Gothic UI" panose="020B0500000000000000" pitchFamily="34" charset="-128"/>
              </a:rPr>
              <a:t>the</a:t>
            </a:r>
            <a:r>
              <a:rPr lang="nb-NO" sz="2400" dirty="0">
                <a:latin typeface="Yu Gothic UI" panose="020B0500000000000000" pitchFamily="34" charset="-128"/>
                <a:ea typeface="Yu Gothic UI" panose="020B0500000000000000" pitchFamily="34" charset="-128"/>
              </a:rPr>
              <a:t> </a:t>
            </a:r>
            <a:r>
              <a:rPr lang="en-US" sz="2400" dirty="0">
                <a:latin typeface="Yu Gothic UI" panose="020B0500000000000000" pitchFamily="34" charset="-128"/>
                <a:ea typeface="Yu Gothic UI" panose="020B0500000000000000" pitchFamily="34" charset="-128"/>
              </a:rPr>
              <a:t>number of surrounding points to be included </a:t>
            </a:r>
            <a:endParaRPr lang="nb-NO" sz="2800" dirty="0">
              <a:latin typeface="Yu Gothic UI" panose="020B0500000000000000" pitchFamily="34" charset="-128"/>
              <a:ea typeface="Yu Gothic UI" panose="020B0500000000000000" pitchFamily="34" charset="-128"/>
            </a:endParaRPr>
          </a:p>
          <a:p>
            <a:pPr marL="1435100" marR="0" lvl="0" indent="-444500" algn="l" defTabSz="914400" rtl="0" eaLnBrk="0" fontAlgn="base" latinLnBrk="0" hangingPunct="0">
              <a:lnSpc>
                <a:spcPct val="100000"/>
              </a:lnSpc>
              <a:spcBef>
                <a:spcPct val="0"/>
              </a:spcBef>
              <a:spcAft>
                <a:spcPct val="0"/>
              </a:spcAft>
              <a:buClrTx/>
              <a:buSzTx/>
              <a:buFontTx/>
              <a:buNone/>
              <a:tabLst/>
            </a:pPr>
            <a:endParaRPr kumimoji="0" lang="nb-NO" altLang="nb-NO" sz="28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endParaRPr>
          </a:p>
        </p:txBody>
      </p:sp>
      <p:sp>
        <p:nvSpPr>
          <p:cNvPr id="16" name="Rectangle 15"/>
          <p:cNvSpPr/>
          <p:nvPr/>
        </p:nvSpPr>
        <p:spPr>
          <a:xfrm>
            <a:off x="2416086" y="4635860"/>
            <a:ext cx="1162498" cy="461665"/>
          </a:xfrm>
          <a:prstGeom prst="rect">
            <a:avLst/>
          </a:prstGeom>
        </p:spPr>
        <p:txBody>
          <a:bodyPr wrap="none">
            <a:spAutoFit/>
          </a:bodyPr>
          <a:lstStyle/>
          <a:p>
            <a:r>
              <a:rPr lang="nb-NO" altLang="nb-NO" sz="2400" dirty="0" err="1">
                <a:solidFill>
                  <a:srgbClr val="333333"/>
                </a:solidFill>
                <a:latin typeface="Yu Gothic UI" panose="020B0500000000000000" pitchFamily="34" charset="-128"/>
                <a:ea typeface="Yu Gothic UI" panose="020B0500000000000000" pitchFamily="34" charset="-128"/>
              </a:rPr>
              <a:t>where</a:t>
            </a:r>
            <a:r>
              <a:rPr lang="nb-NO" altLang="nb-NO" sz="2400" dirty="0">
                <a:solidFill>
                  <a:srgbClr val="333333"/>
                </a:solidFill>
                <a:latin typeface="Yu Gothic UI" panose="020B0500000000000000" pitchFamily="34" charset="-128"/>
                <a:ea typeface="Yu Gothic UI" panose="020B0500000000000000" pitchFamily="34" charset="-128"/>
              </a:rPr>
              <a:t>: </a:t>
            </a:r>
            <a:endParaRPr lang="nb-NO" sz="2400" dirty="0"/>
          </a:p>
        </p:txBody>
      </p:sp>
    </p:spTree>
    <p:extLst>
      <p:ext uri="{BB962C8B-B14F-4D97-AF65-F5344CB8AC3E}">
        <p14:creationId xmlns:p14="http://schemas.microsoft.com/office/powerpoint/2010/main" val="3264683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0" name="Rectangle 3"/>
          <p:cNvSpPr txBox="1">
            <a:spLocks noChangeArrowheads="1"/>
          </p:cNvSpPr>
          <p:nvPr/>
        </p:nvSpPr>
        <p:spPr>
          <a:xfrm>
            <a:off x="758503" y="1267817"/>
            <a:ext cx="11433497" cy="8888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Example: Inverse distance weighting (IDW)</a:t>
            </a:r>
          </a:p>
        </p:txBody>
      </p:sp>
      <p:sp>
        <p:nvSpPr>
          <p:cNvPr id="5" name="Rectangle 4"/>
          <p:cNvSpPr/>
          <p:nvPr/>
        </p:nvSpPr>
        <p:spPr>
          <a:xfrm>
            <a:off x="1317303" y="2186555"/>
            <a:ext cx="2899097" cy="2923877"/>
          </a:xfrm>
          <a:prstGeom prst="rect">
            <a:avLst/>
          </a:prstGeom>
        </p:spPr>
        <p:txBody>
          <a:bodyPr wrap="square">
            <a:spAutoFit/>
          </a:bodyPr>
          <a:lstStyle/>
          <a:p>
            <a:r>
              <a:rPr lang="nb-NO" sz="2400" u="sng" dirty="0">
                <a:latin typeface="Yu Gothic UI" panose="020B0500000000000000" pitchFamily="34" charset="-128"/>
                <a:ea typeface="Yu Gothic UI" panose="020B0500000000000000" pitchFamily="34" charset="-128"/>
              </a:rPr>
              <a:t>ID    </a:t>
            </a:r>
            <a:r>
              <a:rPr lang="pl-PL" sz="2400" u="sng" dirty="0">
                <a:latin typeface="Yu Gothic UI" panose="020B0500000000000000" pitchFamily="34" charset="-128"/>
                <a:ea typeface="Yu Gothic UI" panose="020B0500000000000000" pitchFamily="34" charset="-128"/>
              </a:rPr>
              <a:t>x   </a:t>
            </a:r>
            <a:r>
              <a:rPr lang="nb-NO" sz="2400" u="sng" dirty="0">
                <a:latin typeface="Yu Gothic UI" panose="020B0500000000000000" pitchFamily="34" charset="-128"/>
                <a:ea typeface="Yu Gothic UI" panose="020B0500000000000000" pitchFamily="34" charset="-128"/>
              </a:rPr>
              <a:t>  </a:t>
            </a:r>
            <a:r>
              <a:rPr lang="pl-PL" sz="2400" u="sng" dirty="0">
                <a:latin typeface="Yu Gothic UI" panose="020B0500000000000000" pitchFamily="34" charset="-128"/>
                <a:ea typeface="Yu Gothic UI" panose="020B0500000000000000" pitchFamily="34" charset="-128"/>
              </a:rPr>
              <a:t>y  </a:t>
            </a:r>
            <a:r>
              <a:rPr lang="nb-NO" sz="2400" u="sng" dirty="0">
                <a:latin typeface="Yu Gothic UI" panose="020B0500000000000000" pitchFamily="34" charset="-128"/>
                <a:ea typeface="Yu Gothic UI" panose="020B0500000000000000" pitchFamily="34" charset="-128"/>
              </a:rPr>
              <a:t> </a:t>
            </a:r>
            <a:r>
              <a:rPr lang="pl-PL" sz="2400" u="sng" dirty="0">
                <a:latin typeface="Yu Gothic UI" panose="020B0500000000000000" pitchFamily="34" charset="-128"/>
                <a:ea typeface="Yu Gothic UI" panose="020B0500000000000000" pitchFamily="34" charset="-128"/>
              </a:rPr>
              <a:t>z</a:t>
            </a:r>
          </a:p>
          <a:p>
            <a:r>
              <a:rPr lang="pl-PL" sz="2400" dirty="0">
                <a:latin typeface="Yu Gothic UI" panose="020B0500000000000000" pitchFamily="34" charset="-128"/>
                <a:ea typeface="Yu Gothic UI" panose="020B0500000000000000" pitchFamily="34" charset="-128"/>
              </a:rPr>
              <a:t>z0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nb-NO" sz="4000" dirty="0">
                <a:solidFill>
                  <a:srgbClr val="FF0000"/>
                </a:solidFill>
                <a:latin typeface="Yu Gothic UI" panose="020B0500000000000000" pitchFamily="34" charset="-128"/>
                <a:ea typeface="Yu Gothic UI" panose="020B0500000000000000" pitchFamily="34" charset="-128"/>
              </a:rPr>
              <a:t>?</a:t>
            </a:r>
            <a:endParaRPr lang="pl-PL" sz="4000" dirty="0">
              <a:solidFill>
                <a:srgbClr val="FF0000"/>
              </a:solidFill>
              <a:latin typeface="Yu Gothic UI" panose="020B0500000000000000" pitchFamily="34" charset="-128"/>
              <a:ea typeface="Yu Gothic UI" panose="020B0500000000000000" pitchFamily="34" charset="-128"/>
            </a:endParaRPr>
          </a:p>
          <a:p>
            <a:r>
              <a:rPr lang="pl-PL" sz="2400" dirty="0">
                <a:latin typeface="Yu Gothic UI" panose="020B0500000000000000" pitchFamily="34" charset="-128"/>
                <a:ea typeface="Yu Gothic UI" panose="020B0500000000000000" pitchFamily="34" charset="-128"/>
              </a:rPr>
              <a:t>z1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0.9  1</a:t>
            </a:r>
          </a:p>
          <a:p>
            <a:r>
              <a:rPr lang="pl-PL" sz="2400" dirty="0">
                <a:latin typeface="Yu Gothic UI" panose="020B0500000000000000" pitchFamily="34" charset="-128"/>
                <a:ea typeface="Yu Gothic UI" panose="020B0500000000000000" pitchFamily="34" charset="-128"/>
              </a:rPr>
              <a:t>z2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1.5  3</a:t>
            </a:r>
          </a:p>
          <a:p>
            <a:r>
              <a:rPr lang="pl-PL" sz="2400" dirty="0">
                <a:latin typeface="Yu Gothic UI" panose="020B0500000000000000" pitchFamily="34" charset="-128"/>
                <a:ea typeface="Yu Gothic UI" panose="020B0500000000000000" pitchFamily="34" charset="-128"/>
              </a:rPr>
              <a:t>z3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0.5  5</a:t>
            </a:r>
          </a:p>
          <a:p>
            <a:r>
              <a:rPr lang="pl-PL" sz="2400" dirty="0">
                <a:latin typeface="Yu Gothic UI" panose="020B0500000000000000" pitchFamily="34" charset="-128"/>
                <a:ea typeface="Yu Gothic UI" panose="020B0500000000000000" pitchFamily="34" charset="-128"/>
              </a:rPr>
              <a:t>z4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1.4  7</a:t>
            </a:r>
          </a:p>
          <a:p>
            <a:r>
              <a:rPr lang="pl-PL" sz="2400" dirty="0">
                <a:latin typeface="Yu Gothic UI" panose="020B0500000000000000" pitchFamily="34" charset="-128"/>
                <a:ea typeface="Yu Gothic UI" panose="020B0500000000000000" pitchFamily="34" charset="-128"/>
              </a:rPr>
              <a:t>z5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1.2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1.0  7</a:t>
            </a:r>
            <a:endParaRPr lang="nb-NO" sz="2400" dirty="0">
              <a:latin typeface="Yu Gothic UI" panose="020B0500000000000000" pitchFamily="34" charset="-128"/>
              <a:ea typeface="Yu Gothic UI" panose="020B0500000000000000" pitchFamily="34" charset="-128"/>
            </a:endParaRPr>
          </a:p>
        </p:txBody>
      </p:sp>
      <p:sp>
        <p:nvSpPr>
          <p:cNvPr id="7" name="Rectangle 6"/>
          <p:cNvSpPr/>
          <p:nvPr/>
        </p:nvSpPr>
        <p:spPr>
          <a:xfrm>
            <a:off x="8090655" y="3740827"/>
            <a:ext cx="577092" cy="369332"/>
          </a:xfrm>
          <a:prstGeom prst="rect">
            <a:avLst/>
          </a:prstGeom>
        </p:spPr>
        <p:txBody>
          <a:bodyPr wrap="square">
            <a:spAutoFit/>
          </a:bodyPr>
          <a:lstStyle/>
          <a:p>
            <a:r>
              <a:rPr lang="pl-PL" dirty="0">
                <a:latin typeface="Yu Gothic UI" panose="020B0500000000000000" pitchFamily="34" charset="-128"/>
                <a:ea typeface="Yu Gothic UI" panose="020B0500000000000000" pitchFamily="34" charset="-128"/>
              </a:rPr>
              <a:t>z0 </a:t>
            </a:r>
            <a:endParaRPr lang="nb-NO" dirty="0"/>
          </a:p>
        </p:txBody>
      </p:sp>
      <p:sp>
        <p:nvSpPr>
          <p:cNvPr id="13" name="Rectangle 12"/>
          <p:cNvSpPr/>
          <p:nvPr/>
        </p:nvSpPr>
        <p:spPr>
          <a:xfrm>
            <a:off x="4000958" y="1968501"/>
            <a:ext cx="8191042" cy="4406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endParaRPr lang="nb-NO" altLang="nb-NO" sz="2400" dirty="0">
              <a:solidFill>
                <a:prstClr val="black"/>
              </a:solidFill>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a:blip r:embed="rId3"/>
          <a:stretch>
            <a:fillRect/>
          </a:stretch>
        </p:blipFill>
        <p:spPr>
          <a:xfrm>
            <a:off x="5105401" y="1986796"/>
            <a:ext cx="6477000" cy="4388526"/>
          </a:xfrm>
          <a:prstGeom prst="rect">
            <a:avLst/>
          </a:prstGeom>
        </p:spPr>
      </p:pic>
    </p:spTree>
    <p:extLst>
      <p:ext uri="{BB962C8B-B14F-4D97-AF65-F5344CB8AC3E}">
        <p14:creationId xmlns:p14="http://schemas.microsoft.com/office/powerpoint/2010/main" val="265551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000958" y="1968501"/>
            <a:ext cx="8191042" cy="4406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endParaRPr lang="nb-NO" altLang="nb-NO" sz="24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0" name="Rectangle 3"/>
          <p:cNvSpPr txBox="1">
            <a:spLocks noChangeArrowheads="1"/>
          </p:cNvSpPr>
          <p:nvPr/>
        </p:nvSpPr>
        <p:spPr>
          <a:xfrm>
            <a:off x="758503" y="1267817"/>
            <a:ext cx="11433497" cy="8888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Example: Inverse distance weighting (IDW)</a:t>
            </a:r>
          </a:p>
        </p:txBody>
      </p:sp>
      <p:sp>
        <p:nvSpPr>
          <p:cNvPr id="8" name="Rectangle 2"/>
          <p:cNvSpPr>
            <a:spLocks noChangeArrowheads="1"/>
          </p:cNvSpPr>
          <p:nvPr/>
        </p:nvSpPr>
        <p:spPr bwMode="auto">
          <a:xfrm>
            <a:off x="4114800" y="2111711"/>
            <a:ext cx="77175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The </a:t>
            </a:r>
            <a:r>
              <a:rPr kumimoji="0" lang="nb-NO" altLang="nb-NO" sz="2400" b="0" i="0" u="none" strike="noStrike" cap="none" normalizeH="0" baseline="0" dirty="0" err="1">
                <a:ln>
                  <a:noFill/>
                </a:ln>
                <a:solidFill>
                  <a:srgbClr val="333333"/>
                </a:solidFill>
                <a:effectLst/>
                <a:latin typeface="Yu Gothic UI" panose="020B0500000000000000" pitchFamily="34" charset="-128"/>
                <a:ea typeface="Yu Gothic UI" panose="020B0500000000000000" pitchFamily="34" charset="-128"/>
              </a:rPr>
              <a:t>euclidean</a:t>
            </a:r>
            <a:r>
              <a:rPr kumimoji="0" lang="nb-NO"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 </a:t>
            </a:r>
            <a:r>
              <a:rPr kumimoji="0" lang="nb-NO" altLang="nb-NO" sz="2400" b="0" i="0" u="none" strike="noStrike" cap="none" normalizeH="0" baseline="0" dirty="0" err="1">
                <a:ln>
                  <a:noFill/>
                </a:ln>
                <a:solidFill>
                  <a:srgbClr val="333333"/>
                </a:solidFill>
                <a:effectLst/>
                <a:latin typeface="Yu Gothic UI" panose="020B0500000000000000" pitchFamily="34" charset="-128"/>
                <a:ea typeface="Yu Gothic UI" panose="020B0500000000000000" pitchFamily="34" charset="-128"/>
              </a:rPr>
              <a:t>distance</a:t>
            </a:r>
            <a:r>
              <a:rPr kumimoji="0" lang="nb-NO"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 d, </a:t>
            </a:r>
            <a:r>
              <a:rPr kumimoji="0" lang="nb-NO" altLang="nb-NO" sz="2400" b="0" i="0" u="none" strike="noStrike" cap="none" normalizeH="0" baseline="0" dirty="0" err="1">
                <a:ln>
                  <a:noFill/>
                </a:ln>
                <a:solidFill>
                  <a:srgbClr val="333333"/>
                </a:solidFill>
                <a:effectLst/>
                <a:latin typeface="Yu Gothic UI" panose="020B0500000000000000" pitchFamily="34" charset="-128"/>
                <a:ea typeface="Yu Gothic UI" panose="020B0500000000000000" pitchFamily="34" charset="-128"/>
              </a:rPr>
              <a:t>between</a:t>
            </a:r>
            <a:r>
              <a:rPr kumimoji="0" lang="nb-NO"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 </a:t>
            </a:r>
            <a:r>
              <a:rPr kumimoji="0" lang="nb-NO" altLang="nb-NO" sz="2400" b="0" i="0" u="none" strike="noStrike" cap="none" normalizeH="0" baseline="0" dirty="0" err="1">
                <a:ln>
                  <a:noFill/>
                </a:ln>
                <a:solidFill>
                  <a:srgbClr val="333333"/>
                </a:solidFill>
                <a:effectLst/>
                <a:latin typeface="Yu Gothic UI" panose="020B0500000000000000" pitchFamily="34" charset="-128"/>
                <a:ea typeface="Yu Gothic UI" panose="020B0500000000000000" pitchFamily="34" charset="-128"/>
              </a:rPr>
              <a:t>two</a:t>
            </a:r>
            <a:r>
              <a:rPr kumimoji="0" lang="nb-NO"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 </a:t>
            </a:r>
            <a:r>
              <a:rPr kumimoji="0" lang="nb-NO" altLang="nb-NO" sz="2400" b="0" i="0" u="none" strike="noStrike" cap="none" normalizeH="0" baseline="0" dirty="0" err="1">
                <a:ln>
                  <a:noFill/>
                </a:ln>
                <a:solidFill>
                  <a:srgbClr val="333333"/>
                </a:solidFill>
                <a:effectLst/>
                <a:latin typeface="Yu Gothic UI" panose="020B0500000000000000" pitchFamily="34" charset="-128"/>
                <a:ea typeface="Yu Gothic UI" panose="020B0500000000000000" pitchFamily="34" charset="-128"/>
              </a:rPr>
              <a:t>points</a:t>
            </a:r>
            <a:r>
              <a:rPr kumimoji="0" lang="nb-NO"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 (</a:t>
            </a:r>
            <a:r>
              <a:rPr kumimoji="0" lang="nb-NO" altLang="nb-NO" sz="2400" b="0" i="0" u="none" strike="noStrike" cap="none" normalizeH="0" baseline="0" dirty="0" err="1">
                <a:ln>
                  <a:noFill/>
                </a:ln>
                <a:solidFill>
                  <a:srgbClr val="333333"/>
                </a:solidFill>
                <a:effectLst/>
                <a:latin typeface="Yu Gothic UI" panose="020B0500000000000000" pitchFamily="34" charset="-128"/>
                <a:ea typeface="Yu Gothic UI" panose="020B0500000000000000" pitchFamily="34" charset="-128"/>
              </a:rPr>
              <a:t>u,v</a:t>
            </a:r>
            <a:r>
              <a:rPr kumimoji="0" lang="nb-NO"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 in a plane (R2) is given by</a:t>
            </a:r>
            <a:r>
              <a:rPr kumimoji="0" lang="nb-NO" altLang="nb-NO" sz="24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rPr>
              <a:t> </a:t>
            </a:r>
          </a:p>
        </p:txBody>
      </p:sp>
      <p:pic>
        <p:nvPicPr>
          <p:cNvPr id="2" name="Picture 1"/>
          <p:cNvPicPr>
            <a:picLocks noChangeAspect="1"/>
          </p:cNvPicPr>
          <p:nvPr/>
        </p:nvPicPr>
        <p:blipFill>
          <a:blip r:embed="rId3"/>
          <a:stretch>
            <a:fillRect/>
          </a:stretch>
        </p:blipFill>
        <p:spPr>
          <a:xfrm>
            <a:off x="4114800" y="3031061"/>
            <a:ext cx="4559534" cy="762039"/>
          </a:xfrm>
          <a:prstGeom prst="rect">
            <a:avLst/>
          </a:prstGeom>
        </p:spPr>
      </p:pic>
      <p:pic>
        <p:nvPicPr>
          <p:cNvPr id="4" name="Picture 3"/>
          <p:cNvPicPr>
            <a:picLocks noChangeAspect="1"/>
          </p:cNvPicPr>
          <p:nvPr/>
        </p:nvPicPr>
        <p:blipFill>
          <a:blip r:embed="rId4"/>
          <a:stretch>
            <a:fillRect/>
          </a:stretch>
        </p:blipFill>
        <p:spPr>
          <a:xfrm>
            <a:off x="5052436" y="4586213"/>
            <a:ext cx="2921150" cy="1682836"/>
          </a:xfrm>
          <a:prstGeom prst="rect">
            <a:avLst/>
          </a:prstGeom>
        </p:spPr>
      </p:pic>
      <p:sp>
        <p:nvSpPr>
          <p:cNvPr id="9" name="Rectangle 8"/>
          <p:cNvSpPr/>
          <p:nvPr/>
        </p:nvSpPr>
        <p:spPr>
          <a:xfrm>
            <a:off x="4114800" y="4018278"/>
            <a:ext cx="7483139" cy="461665"/>
          </a:xfrm>
          <a:prstGeom prst="rect">
            <a:avLst/>
          </a:prstGeom>
        </p:spPr>
        <p:txBody>
          <a:bodyPr wrap="none">
            <a:spAutoFit/>
          </a:bodyPr>
          <a:lstStyle/>
          <a:p>
            <a:pPr eaLnBrk="0" fontAlgn="base" hangingPunct="0">
              <a:spcBef>
                <a:spcPct val="0"/>
              </a:spcBef>
              <a:spcAft>
                <a:spcPct val="0"/>
              </a:spcAft>
            </a:pPr>
            <a:r>
              <a:rPr lang="nb-NO" altLang="nb-NO" sz="2400" dirty="0" err="1">
                <a:solidFill>
                  <a:srgbClr val="333333"/>
                </a:solidFill>
                <a:latin typeface="Yu Gothic UI" panose="020B0500000000000000" pitchFamily="34" charset="-128"/>
                <a:ea typeface="Yu Gothic UI" panose="020B0500000000000000" pitchFamily="34" charset="-128"/>
              </a:rPr>
              <a:t>You</a:t>
            </a:r>
            <a:r>
              <a:rPr lang="nb-NO" altLang="nb-NO" sz="2400" dirty="0">
                <a:solidFill>
                  <a:srgbClr val="333333"/>
                </a:solidFill>
                <a:latin typeface="Yu Gothic UI" panose="020B0500000000000000" pitchFamily="34" charset="-128"/>
                <a:ea typeface="Yu Gothic UI" panose="020B0500000000000000" pitchFamily="34" charset="-128"/>
              </a:rPr>
              <a:t> </a:t>
            </a:r>
            <a:r>
              <a:rPr lang="nb-NO" altLang="nb-NO" sz="2400" dirty="0" err="1">
                <a:solidFill>
                  <a:srgbClr val="333333"/>
                </a:solidFill>
                <a:latin typeface="Yu Gothic UI" panose="020B0500000000000000" pitchFamily="34" charset="-128"/>
                <a:ea typeface="Yu Gothic UI" panose="020B0500000000000000" pitchFamily="34" charset="-128"/>
              </a:rPr>
              <a:t>can</a:t>
            </a:r>
            <a:r>
              <a:rPr lang="nb-NO" altLang="nb-NO" sz="2400" dirty="0">
                <a:solidFill>
                  <a:srgbClr val="333333"/>
                </a:solidFill>
                <a:latin typeface="Yu Gothic UI" panose="020B0500000000000000" pitchFamily="34" charset="-128"/>
                <a:ea typeface="Yu Gothic UI" panose="020B0500000000000000" pitchFamily="34" charset="-128"/>
              </a:rPr>
              <a:t> </a:t>
            </a:r>
            <a:r>
              <a:rPr lang="nb-NO" altLang="nb-NO" sz="2400" dirty="0" err="1">
                <a:solidFill>
                  <a:srgbClr val="333333"/>
                </a:solidFill>
                <a:latin typeface="Yu Gothic UI" panose="020B0500000000000000" pitchFamily="34" charset="-128"/>
                <a:ea typeface="Yu Gothic UI" panose="020B0500000000000000" pitchFamily="34" charset="-128"/>
              </a:rPr>
              <a:t>compute</a:t>
            </a:r>
            <a:r>
              <a:rPr lang="nb-NO" altLang="nb-NO" sz="2400" dirty="0">
                <a:solidFill>
                  <a:srgbClr val="333333"/>
                </a:solidFill>
                <a:latin typeface="Yu Gothic UI" panose="020B0500000000000000" pitchFamily="34" charset="-128"/>
                <a:ea typeface="Yu Gothic UI" panose="020B0500000000000000" pitchFamily="34" charset="-128"/>
              </a:rPr>
              <a:t> w</a:t>
            </a:r>
            <a:r>
              <a:rPr lang="nb-NO" altLang="nb-NO" sz="2400" baseline="-25000" dirty="0">
                <a:solidFill>
                  <a:srgbClr val="333333"/>
                </a:solidFill>
                <a:latin typeface="Yu Gothic UI" panose="020B0500000000000000" pitchFamily="34" charset="-128"/>
                <a:ea typeface="Yu Gothic UI" panose="020B0500000000000000" pitchFamily="34" charset="-128"/>
              </a:rPr>
              <a:t>i </a:t>
            </a:r>
            <a:r>
              <a:rPr lang="nb-NO" altLang="nb-NO" sz="2400" dirty="0">
                <a:solidFill>
                  <a:srgbClr val="333333"/>
                </a:solidFill>
                <a:latin typeface="Yu Gothic UI" panose="020B0500000000000000" pitchFamily="34" charset="-128"/>
                <a:ea typeface="Yu Gothic UI" panose="020B0500000000000000" pitchFamily="34" charset="-128"/>
              </a:rPr>
              <a:t>as </a:t>
            </a:r>
            <a:r>
              <a:rPr lang="nb-NO" altLang="nb-NO" sz="2400" dirty="0" err="1">
                <a:solidFill>
                  <a:srgbClr val="333333"/>
                </a:solidFill>
                <a:latin typeface="Yu Gothic UI" panose="020B0500000000000000" pitchFamily="34" charset="-128"/>
                <a:ea typeface="Yu Gothic UI" panose="020B0500000000000000" pitchFamily="34" charset="-128"/>
              </a:rPr>
              <a:t>follow</a:t>
            </a:r>
            <a:r>
              <a:rPr lang="nb-NO" altLang="nb-NO" sz="2400" dirty="0">
                <a:solidFill>
                  <a:srgbClr val="333333"/>
                </a:solidFill>
                <a:latin typeface="Yu Gothic UI" panose="020B0500000000000000" pitchFamily="34" charset="-128"/>
                <a:ea typeface="Yu Gothic UI" panose="020B0500000000000000" pitchFamily="34" charset="-128"/>
              </a:rPr>
              <a:t>. </a:t>
            </a:r>
            <a:r>
              <a:rPr lang="nb-NO" altLang="nb-NO" sz="2400" dirty="0" err="1">
                <a:solidFill>
                  <a:srgbClr val="333333"/>
                </a:solidFill>
                <a:latin typeface="Yu Gothic UI" panose="020B0500000000000000" pitchFamily="34" charset="-128"/>
                <a:ea typeface="Yu Gothic UI" panose="020B0500000000000000" pitchFamily="34" charset="-128"/>
              </a:rPr>
              <a:t>Consider</a:t>
            </a:r>
            <a:r>
              <a:rPr lang="nb-NO" altLang="nb-NO" sz="2400" dirty="0">
                <a:solidFill>
                  <a:srgbClr val="333333"/>
                </a:solidFill>
                <a:latin typeface="Yu Gothic UI" panose="020B0500000000000000" pitchFamily="34" charset="-128"/>
                <a:ea typeface="Yu Gothic UI" panose="020B0500000000000000" pitchFamily="34" charset="-128"/>
              </a:rPr>
              <a:t> β=2 and n=5</a:t>
            </a:r>
            <a:r>
              <a:rPr lang="nb-NO" altLang="nb-NO" sz="2400" dirty="0">
                <a:latin typeface="Yu Gothic UI" panose="020B0500000000000000" pitchFamily="34" charset="-128"/>
                <a:ea typeface="Yu Gothic UI" panose="020B0500000000000000" pitchFamily="34" charset="-128"/>
              </a:rPr>
              <a:t> </a:t>
            </a:r>
          </a:p>
        </p:txBody>
      </p:sp>
      <p:sp>
        <p:nvSpPr>
          <p:cNvPr id="12" name="Rectangle 11"/>
          <p:cNvSpPr/>
          <p:nvPr/>
        </p:nvSpPr>
        <p:spPr>
          <a:xfrm>
            <a:off x="1317303" y="2186555"/>
            <a:ext cx="2899097" cy="2923877"/>
          </a:xfrm>
          <a:prstGeom prst="rect">
            <a:avLst/>
          </a:prstGeom>
        </p:spPr>
        <p:txBody>
          <a:bodyPr wrap="square">
            <a:spAutoFit/>
          </a:bodyPr>
          <a:lstStyle/>
          <a:p>
            <a:r>
              <a:rPr lang="nb-NO" sz="2400" u="sng" dirty="0">
                <a:latin typeface="Yu Gothic UI" panose="020B0500000000000000" pitchFamily="34" charset="-128"/>
                <a:ea typeface="Yu Gothic UI" panose="020B0500000000000000" pitchFamily="34" charset="-128"/>
              </a:rPr>
              <a:t>ID    </a:t>
            </a:r>
            <a:r>
              <a:rPr lang="pl-PL" sz="2400" u="sng" dirty="0">
                <a:latin typeface="Yu Gothic UI" panose="020B0500000000000000" pitchFamily="34" charset="-128"/>
                <a:ea typeface="Yu Gothic UI" panose="020B0500000000000000" pitchFamily="34" charset="-128"/>
              </a:rPr>
              <a:t>x   </a:t>
            </a:r>
            <a:r>
              <a:rPr lang="nb-NO" sz="2400" u="sng" dirty="0">
                <a:latin typeface="Yu Gothic UI" panose="020B0500000000000000" pitchFamily="34" charset="-128"/>
                <a:ea typeface="Yu Gothic UI" panose="020B0500000000000000" pitchFamily="34" charset="-128"/>
              </a:rPr>
              <a:t>  </a:t>
            </a:r>
            <a:r>
              <a:rPr lang="pl-PL" sz="2400" u="sng" dirty="0">
                <a:latin typeface="Yu Gothic UI" panose="020B0500000000000000" pitchFamily="34" charset="-128"/>
                <a:ea typeface="Yu Gothic UI" panose="020B0500000000000000" pitchFamily="34" charset="-128"/>
              </a:rPr>
              <a:t>y  </a:t>
            </a:r>
            <a:r>
              <a:rPr lang="nb-NO" sz="2400" u="sng" dirty="0">
                <a:latin typeface="Yu Gothic UI" panose="020B0500000000000000" pitchFamily="34" charset="-128"/>
                <a:ea typeface="Yu Gothic UI" panose="020B0500000000000000" pitchFamily="34" charset="-128"/>
              </a:rPr>
              <a:t> </a:t>
            </a:r>
            <a:r>
              <a:rPr lang="pl-PL" sz="2400" u="sng" dirty="0">
                <a:latin typeface="Yu Gothic UI" panose="020B0500000000000000" pitchFamily="34" charset="-128"/>
                <a:ea typeface="Yu Gothic UI" panose="020B0500000000000000" pitchFamily="34" charset="-128"/>
              </a:rPr>
              <a:t>z</a:t>
            </a:r>
          </a:p>
          <a:p>
            <a:r>
              <a:rPr lang="pl-PL" sz="2400" dirty="0">
                <a:latin typeface="Yu Gothic UI" panose="020B0500000000000000" pitchFamily="34" charset="-128"/>
                <a:ea typeface="Yu Gothic UI" panose="020B0500000000000000" pitchFamily="34" charset="-128"/>
              </a:rPr>
              <a:t>z0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nb-NO" sz="4000" dirty="0">
                <a:solidFill>
                  <a:srgbClr val="FF0000"/>
                </a:solidFill>
                <a:latin typeface="Yu Gothic UI" panose="020B0500000000000000" pitchFamily="34" charset="-128"/>
                <a:ea typeface="Yu Gothic UI" panose="020B0500000000000000" pitchFamily="34" charset="-128"/>
              </a:rPr>
              <a:t>?</a:t>
            </a:r>
            <a:endParaRPr lang="pl-PL" sz="4000" dirty="0">
              <a:solidFill>
                <a:srgbClr val="FF0000"/>
              </a:solidFill>
              <a:latin typeface="Yu Gothic UI" panose="020B0500000000000000" pitchFamily="34" charset="-128"/>
              <a:ea typeface="Yu Gothic UI" panose="020B0500000000000000" pitchFamily="34" charset="-128"/>
            </a:endParaRPr>
          </a:p>
          <a:p>
            <a:r>
              <a:rPr lang="pl-PL" sz="2400" dirty="0">
                <a:latin typeface="Yu Gothic UI" panose="020B0500000000000000" pitchFamily="34" charset="-128"/>
                <a:ea typeface="Yu Gothic UI" panose="020B0500000000000000" pitchFamily="34" charset="-128"/>
              </a:rPr>
              <a:t>z1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0.9  1</a:t>
            </a:r>
          </a:p>
          <a:p>
            <a:r>
              <a:rPr lang="pl-PL" sz="2400" dirty="0">
                <a:latin typeface="Yu Gothic UI" panose="020B0500000000000000" pitchFamily="34" charset="-128"/>
                <a:ea typeface="Yu Gothic UI" panose="020B0500000000000000" pitchFamily="34" charset="-128"/>
              </a:rPr>
              <a:t>z2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1.5  3</a:t>
            </a:r>
          </a:p>
          <a:p>
            <a:r>
              <a:rPr lang="pl-PL" sz="2400" dirty="0">
                <a:latin typeface="Yu Gothic UI" panose="020B0500000000000000" pitchFamily="34" charset="-128"/>
                <a:ea typeface="Yu Gothic UI" panose="020B0500000000000000" pitchFamily="34" charset="-128"/>
              </a:rPr>
              <a:t>z3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0.5  5</a:t>
            </a:r>
          </a:p>
          <a:p>
            <a:r>
              <a:rPr lang="pl-PL" sz="2400" dirty="0">
                <a:latin typeface="Yu Gothic UI" panose="020B0500000000000000" pitchFamily="34" charset="-128"/>
                <a:ea typeface="Yu Gothic UI" panose="020B0500000000000000" pitchFamily="34" charset="-128"/>
              </a:rPr>
              <a:t>z4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1.4  7</a:t>
            </a:r>
          </a:p>
          <a:p>
            <a:r>
              <a:rPr lang="pl-PL" sz="2400" dirty="0">
                <a:latin typeface="Yu Gothic UI" panose="020B0500000000000000" pitchFamily="34" charset="-128"/>
                <a:ea typeface="Yu Gothic UI" panose="020B0500000000000000" pitchFamily="34" charset="-128"/>
              </a:rPr>
              <a:t>z5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1.2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1.0  7</a:t>
            </a:r>
            <a:endParaRPr lang="nb-NO"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2451562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00958" y="2156685"/>
            <a:ext cx="7831415" cy="421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endParaRPr lang="nb-NO" altLang="nb-NO" sz="24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0" name="Rectangle 3"/>
          <p:cNvSpPr txBox="1">
            <a:spLocks noChangeArrowheads="1"/>
          </p:cNvSpPr>
          <p:nvPr/>
        </p:nvSpPr>
        <p:spPr>
          <a:xfrm>
            <a:off x="758503" y="1267817"/>
            <a:ext cx="11433497" cy="8888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Example: Inverse distance weighting (IDW)</a:t>
            </a:r>
          </a:p>
        </p:txBody>
      </p:sp>
      <p:pic>
        <p:nvPicPr>
          <p:cNvPr id="3" name="Picture 2"/>
          <p:cNvPicPr>
            <a:picLocks noChangeAspect="1"/>
          </p:cNvPicPr>
          <p:nvPr/>
        </p:nvPicPr>
        <p:blipFill>
          <a:blip r:embed="rId3"/>
          <a:stretch>
            <a:fillRect/>
          </a:stretch>
        </p:blipFill>
        <p:spPr>
          <a:xfrm>
            <a:off x="4000958" y="2036232"/>
            <a:ext cx="7831415" cy="2475214"/>
          </a:xfrm>
          <a:prstGeom prst="rect">
            <a:avLst/>
          </a:prstGeom>
        </p:spPr>
      </p:pic>
      <p:sp>
        <p:nvSpPr>
          <p:cNvPr id="8" name="Rectangle 2"/>
          <p:cNvSpPr>
            <a:spLocks noChangeArrowheads="1"/>
          </p:cNvSpPr>
          <p:nvPr/>
        </p:nvSpPr>
        <p:spPr bwMode="auto">
          <a:xfrm>
            <a:off x="4114801" y="4402546"/>
            <a:ext cx="37973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2400" b="0" i="0" u="none" strike="noStrike" cap="none" normalizeH="0" baseline="0" dirty="0" err="1">
                <a:ln>
                  <a:noFill/>
                </a:ln>
                <a:solidFill>
                  <a:srgbClr val="333333"/>
                </a:solidFill>
                <a:effectLst/>
                <a:latin typeface="Yu Gothic UI" panose="020B0500000000000000" pitchFamily="34" charset="-128"/>
                <a:ea typeface="Yu Gothic UI" panose="020B0500000000000000" pitchFamily="34" charset="-128"/>
              </a:rPr>
              <a:t>Hence</a:t>
            </a:r>
            <a:r>
              <a:rPr kumimoji="0" lang="nb-NO"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a:t>
            </a:r>
            <a:endParaRPr kumimoji="0" lang="nb-NO" altLang="nb-NO" sz="24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endParaRPr>
          </a:p>
        </p:txBody>
      </p:sp>
      <p:pic>
        <p:nvPicPr>
          <p:cNvPr id="7" name="Picture 6"/>
          <p:cNvPicPr>
            <a:picLocks noChangeAspect="1"/>
          </p:cNvPicPr>
          <p:nvPr/>
        </p:nvPicPr>
        <p:blipFill>
          <a:blip r:embed="rId4"/>
          <a:stretch>
            <a:fillRect/>
          </a:stretch>
        </p:blipFill>
        <p:spPr>
          <a:xfrm>
            <a:off x="4216400" y="5098858"/>
            <a:ext cx="1956808" cy="831936"/>
          </a:xfrm>
          <a:prstGeom prst="rect">
            <a:avLst/>
          </a:prstGeom>
        </p:spPr>
      </p:pic>
      <p:pic>
        <p:nvPicPr>
          <p:cNvPr id="14" name="Picture 13"/>
          <p:cNvPicPr>
            <a:picLocks noChangeAspect="1"/>
          </p:cNvPicPr>
          <p:nvPr/>
        </p:nvPicPr>
        <p:blipFill>
          <a:blip r:embed="rId5"/>
          <a:stretch>
            <a:fillRect/>
          </a:stretch>
        </p:blipFill>
        <p:spPr>
          <a:xfrm>
            <a:off x="6475251" y="4561195"/>
            <a:ext cx="2400564" cy="1814125"/>
          </a:xfrm>
          <a:prstGeom prst="rect">
            <a:avLst/>
          </a:prstGeom>
        </p:spPr>
      </p:pic>
      <p:pic>
        <p:nvPicPr>
          <p:cNvPr id="15" name="Picture 14"/>
          <p:cNvPicPr>
            <a:picLocks noChangeAspect="1"/>
          </p:cNvPicPr>
          <p:nvPr/>
        </p:nvPicPr>
        <p:blipFill>
          <a:blip r:embed="rId6"/>
          <a:stretch>
            <a:fillRect/>
          </a:stretch>
        </p:blipFill>
        <p:spPr>
          <a:xfrm>
            <a:off x="9288662" y="5206240"/>
            <a:ext cx="2168969" cy="721082"/>
          </a:xfrm>
          <a:prstGeom prst="rect">
            <a:avLst/>
          </a:prstGeom>
        </p:spPr>
      </p:pic>
      <p:sp>
        <p:nvSpPr>
          <p:cNvPr id="13" name="Rectangle 12"/>
          <p:cNvSpPr/>
          <p:nvPr/>
        </p:nvSpPr>
        <p:spPr>
          <a:xfrm>
            <a:off x="1317303" y="2186555"/>
            <a:ext cx="2899097" cy="2923877"/>
          </a:xfrm>
          <a:prstGeom prst="rect">
            <a:avLst/>
          </a:prstGeom>
        </p:spPr>
        <p:txBody>
          <a:bodyPr wrap="square">
            <a:spAutoFit/>
          </a:bodyPr>
          <a:lstStyle/>
          <a:p>
            <a:r>
              <a:rPr lang="nb-NO" sz="2400" u="sng" dirty="0">
                <a:latin typeface="Yu Gothic UI" panose="020B0500000000000000" pitchFamily="34" charset="-128"/>
                <a:ea typeface="Yu Gothic UI" panose="020B0500000000000000" pitchFamily="34" charset="-128"/>
              </a:rPr>
              <a:t>ID    </a:t>
            </a:r>
            <a:r>
              <a:rPr lang="pl-PL" sz="2400" u="sng" dirty="0">
                <a:latin typeface="Yu Gothic UI" panose="020B0500000000000000" pitchFamily="34" charset="-128"/>
                <a:ea typeface="Yu Gothic UI" panose="020B0500000000000000" pitchFamily="34" charset="-128"/>
              </a:rPr>
              <a:t>x   </a:t>
            </a:r>
            <a:r>
              <a:rPr lang="nb-NO" sz="2400" u="sng" dirty="0">
                <a:latin typeface="Yu Gothic UI" panose="020B0500000000000000" pitchFamily="34" charset="-128"/>
                <a:ea typeface="Yu Gothic UI" panose="020B0500000000000000" pitchFamily="34" charset="-128"/>
              </a:rPr>
              <a:t>  </a:t>
            </a:r>
            <a:r>
              <a:rPr lang="pl-PL" sz="2400" u="sng" dirty="0">
                <a:latin typeface="Yu Gothic UI" panose="020B0500000000000000" pitchFamily="34" charset="-128"/>
                <a:ea typeface="Yu Gothic UI" panose="020B0500000000000000" pitchFamily="34" charset="-128"/>
              </a:rPr>
              <a:t>y  </a:t>
            </a:r>
            <a:r>
              <a:rPr lang="nb-NO" sz="2400" u="sng" dirty="0">
                <a:latin typeface="Yu Gothic UI" panose="020B0500000000000000" pitchFamily="34" charset="-128"/>
                <a:ea typeface="Yu Gothic UI" panose="020B0500000000000000" pitchFamily="34" charset="-128"/>
              </a:rPr>
              <a:t> </a:t>
            </a:r>
            <a:r>
              <a:rPr lang="pl-PL" sz="2400" u="sng" dirty="0">
                <a:latin typeface="Yu Gothic UI" panose="020B0500000000000000" pitchFamily="34" charset="-128"/>
                <a:ea typeface="Yu Gothic UI" panose="020B0500000000000000" pitchFamily="34" charset="-128"/>
              </a:rPr>
              <a:t>z</a:t>
            </a:r>
          </a:p>
          <a:p>
            <a:r>
              <a:rPr lang="pl-PL" sz="2400" dirty="0">
                <a:latin typeface="Yu Gothic UI" panose="020B0500000000000000" pitchFamily="34" charset="-128"/>
                <a:ea typeface="Yu Gothic UI" panose="020B0500000000000000" pitchFamily="34" charset="-128"/>
              </a:rPr>
              <a:t>z0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nb-NO" sz="4000" dirty="0">
                <a:solidFill>
                  <a:srgbClr val="FF0000"/>
                </a:solidFill>
                <a:latin typeface="Yu Gothic UI" panose="020B0500000000000000" pitchFamily="34" charset="-128"/>
                <a:ea typeface="Yu Gothic UI" panose="020B0500000000000000" pitchFamily="34" charset="-128"/>
              </a:rPr>
              <a:t>?</a:t>
            </a:r>
            <a:endParaRPr lang="pl-PL" sz="4000" dirty="0">
              <a:solidFill>
                <a:srgbClr val="FF0000"/>
              </a:solidFill>
              <a:latin typeface="Yu Gothic UI" panose="020B0500000000000000" pitchFamily="34" charset="-128"/>
              <a:ea typeface="Yu Gothic UI" panose="020B0500000000000000" pitchFamily="34" charset="-128"/>
            </a:endParaRPr>
          </a:p>
          <a:p>
            <a:r>
              <a:rPr lang="pl-PL" sz="2400" dirty="0">
                <a:latin typeface="Yu Gothic UI" panose="020B0500000000000000" pitchFamily="34" charset="-128"/>
                <a:ea typeface="Yu Gothic UI" panose="020B0500000000000000" pitchFamily="34" charset="-128"/>
              </a:rPr>
              <a:t>z1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0.9  1</a:t>
            </a:r>
          </a:p>
          <a:p>
            <a:r>
              <a:rPr lang="pl-PL" sz="2400" dirty="0">
                <a:latin typeface="Yu Gothic UI" panose="020B0500000000000000" pitchFamily="34" charset="-128"/>
                <a:ea typeface="Yu Gothic UI" panose="020B0500000000000000" pitchFamily="34" charset="-128"/>
              </a:rPr>
              <a:t>z2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1.5  3</a:t>
            </a:r>
          </a:p>
          <a:p>
            <a:r>
              <a:rPr lang="pl-PL" sz="2400" dirty="0">
                <a:latin typeface="Yu Gothic UI" panose="020B0500000000000000" pitchFamily="34" charset="-128"/>
                <a:ea typeface="Yu Gothic UI" panose="020B0500000000000000" pitchFamily="34" charset="-128"/>
              </a:rPr>
              <a:t>z3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0.5  5</a:t>
            </a:r>
          </a:p>
          <a:p>
            <a:r>
              <a:rPr lang="pl-PL" sz="2400" dirty="0">
                <a:latin typeface="Yu Gothic UI" panose="020B0500000000000000" pitchFamily="34" charset="-128"/>
                <a:ea typeface="Yu Gothic UI" panose="020B0500000000000000" pitchFamily="34" charset="-128"/>
              </a:rPr>
              <a:t>z4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1.4  7</a:t>
            </a:r>
          </a:p>
          <a:p>
            <a:r>
              <a:rPr lang="pl-PL" sz="2400" dirty="0">
                <a:latin typeface="Yu Gothic UI" panose="020B0500000000000000" pitchFamily="34" charset="-128"/>
                <a:ea typeface="Yu Gothic UI" panose="020B0500000000000000" pitchFamily="34" charset="-128"/>
              </a:rPr>
              <a:t>z5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1.2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1.0  7</a:t>
            </a:r>
            <a:endParaRPr lang="nb-NO"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990246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00958" y="1968501"/>
            <a:ext cx="8191042" cy="4406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endParaRPr lang="nb-NO" altLang="nb-NO" sz="24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0" name="Rectangle 3"/>
          <p:cNvSpPr txBox="1">
            <a:spLocks noChangeArrowheads="1"/>
          </p:cNvSpPr>
          <p:nvPr/>
        </p:nvSpPr>
        <p:spPr>
          <a:xfrm>
            <a:off x="758503" y="1267817"/>
            <a:ext cx="11433497" cy="8888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Example: Inverse distance weighting (IDW)</a:t>
            </a:r>
          </a:p>
        </p:txBody>
      </p:sp>
      <p:sp>
        <p:nvSpPr>
          <p:cNvPr id="2" name="Rectangle 1"/>
          <p:cNvSpPr>
            <a:spLocks noChangeArrowheads="1"/>
          </p:cNvSpPr>
          <p:nvPr/>
        </p:nvSpPr>
        <p:spPr bwMode="auto">
          <a:xfrm>
            <a:off x="4180771" y="2291475"/>
            <a:ext cx="783141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GB"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Plugging the numerator and the denominator</a:t>
            </a:r>
            <a:r>
              <a:rPr lang="en-GB" altLang="nb-NO" sz="2400" dirty="0">
                <a:solidFill>
                  <a:srgbClr val="333333"/>
                </a:solidFill>
                <a:latin typeface="Yu Gothic UI" panose="020B0500000000000000" pitchFamily="34" charset="-128"/>
                <a:ea typeface="Yu Gothic UI" panose="020B0500000000000000" pitchFamily="34" charset="-128"/>
              </a:rPr>
              <a:t> </a:t>
            </a:r>
            <a:r>
              <a:rPr kumimoji="0" lang="en-GB"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into the equation from above yields</a:t>
            </a:r>
            <a:r>
              <a:rPr kumimoji="0" lang="en-GB" altLang="nb-NO" sz="24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rPr>
              <a:t> </a:t>
            </a:r>
          </a:p>
        </p:txBody>
      </p:sp>
      <p:pic>
        <p:nvPicPr>
          <p:cNvPr id="4" name="Picture 3"/>
          <p:cNvPicPr>
            <a:picLocks noChangeAspect="1"/>
          </p:cNvPicPr>
          <p:nvPr/>
        </p:nvPicPr>
        <p:blipFill>
          <a:blip r:embed="rId3"/>
          <a:stretch>
            <a:fillRect/>
          </a:stretch>
        </p:blipFill>
        <p:spPr>
          <a:xfrm>
            <a:off x="4303439" y="3436004"/>
            <a:ext cx="5096893" cy="1125191"/>
          </a:xfrm>
          <a:prstGeom prst="rect">
            <a:avLst/>
          </a:prstGeom>
        </p:spPr>
      </p:pic>
      <p:sp>
        <p:nvSpPr>
          <p:cNvPr id="9" name="Rectangle 8"/>
          <p:cNvSpPr/>
          <p:nvPr/>
        </p:nvSpPr>
        <p:spPr>
          <a:xfrm>
            <a:off x="4216400" y="4817166"/>
            <a:ext cx="2914580" cy="954107"/>
          </a:xfrm>
          <a:prstGeom prst="rect">
            <a:avLst/>
          </a:prstGeom>
        </p:spPr>
        <p:txBody>
          <a:bodyPr wrap="none">
            <a:spAutoFit/>
          </a:bodyPr>
          <a:lstStyle/>
          <a:p>
            <a:r>
              <a:rPr lang="nb-NO" sz="2800" u="sng" dirty="0">
                <a:latin typeface="Yu Gothic UI" panose="020B0500000000000000" pitchFamily="34" charset="-128"/>
                <a:ea typeface="Yu Gothic UI" panose="020B0500000000000000" pitchFamily="34" charset="-128"/>
              </a:rPr>
              <a:t>ID    </a:t>
            </a:r>
            <a:r>
              <a:rPr lang="pl-PL" sz="2800" u="sng" dirty="0">
                <a:latin typeface="Yu Gothic UI" panose="020B0500000000000000" pitchFamily="34" charset="-128"/>
                <a:ea typeface="Yu Gothic UI" panose="020B0500000000000000" pitchFamily="34" charset="-128"/>
              </a:rPr>
              <a:t>x   </a:t>
            </a:r>
            <a:r>
              <a:rPr lang="nb-NO" sz="2800" u="sng" dirty="0">
                <a:latin typeface="Yu Gothic UI" panose="020B0500000000000000" pitchFamily="34" charset="-128"/>
                <a:ea typeface="Yu Gothic UI" panose="020B0500000000000000" pitchFamily="34" charset="-128"/>
              </a:rPr>
              <a:t>  </a:t>
            </a:r>
            <a:r>
              <a:rPr lang="pl-PL" sz="2800" u="sng" dirty="0">
                <a:latin typeface="Yu Gothic UI" panose="020B0500000000000000" pitchFamily="34" charset="-128"/>
                <a:ea typeface="Yu Gothic UI" panose="020B0500000000000000" pitchFamily="34" charset="-128"/>
              </a:rPr>
              <a:t>y  </a:t>
            </a:r>
            <a:r>
              <a:rPr lang="nb-NO" sz="2800" u="sng" dirty="0">
                <a:latin typeface="Yu Gothic UI" panose="020B0500000000000000" pitchFamily="34" charset="-128"/>
                <a:ea typeface="Yu Gothic UI" panose="020B0500000000000000" pitchFamily="34" charset="-128"/>
              </a:rPr>
              <a:t>   </a:t>
            </a:r>
            <a:r>
              <a:rPr lang="pl-PL" sz="2800" u="sng" dirty="0">
                <a:latin typeface="Yu Gothic UI" panose="020B0500000000000000" pitchFamily="34" charset="-128"/>
                <a:ea typeface="Yu Gothic UI" panose="020B0500000000000000" pitchFamily="34" charset="-128"/>
              </a:rPr>
              <a:t>z</a:t>
            </a:r>
            <a:endParaRPr lang="nb-NO" sz="2800" dirty="0">
              <a:latin typeface="Yu Gothic UI" panose="020B0500000000000000" pitchFamily="34" charset="-128"/>
              <a:ea typeface="Yu Gothic UI" panose="020B0500000000000000" pitchFamily="34" charset="-128"/>
            </a:endParaRPr>
          </a:p>
          <a:p>
            <a:r>
              <a:rPr lang="pl-PL" sz="2800" dirty="0">
                <a:latin typeface="Yu Gothic UI" panose="020B0500000000000000" pitchFamily="34" charset="-128"/>
                <a:ea typeface="Yu Gothic UI" panose="020B0500000000000000" pitchFamily="34" charset="-128"/>
              </a:rPr>
              <a:t>z0 </a:t>
            </a:r>
            <a:r>
              <a:rPr lang="nb-NO" sz="2800" dirty="0">
                <a:latin typeface="Yu Gothic UI" panose="020B0500000000000000" pitchFamily="34" charset="-128"/>
                <a:ea typeface="Yu Gothic UI" panose="020B0500000000000000" pitchFamily="34" charset="-128"/>
              </a:rPr>
              <a:t> </a:t>
            </a:r>
            <a:r>
              <a:rPr lang="pl-PL" sz="2800" dirty="0">
                <a:latin typeface="Yu Gothic UI" panose="020B0500000000000000" pitchFamily="34" charset="-128"/>
                <a:ea typeface="Yu Gothic UI" panose="020B0500000000000000" pitchFamily="34" charset="-128"/>
              </a:rPr>
              <a:t>1.0 </a:t>
            </a:r>
            <a:r>
              <a:rPr lang="nb-NO" sz="2800" dirty="0">
                <a:latin typeface="Yu Gothic UI" panose="020B0500000000000000" pitchFamily="34" charset="-128"/>
                <a:ea typeface="Yu Gothic UI" panose="020B0500000000000000" pitchFamily="34" charset="-128"/>
              </a:rPr>
              <a:t> </a:t>
            </a:r>
            <a:r>
              <a:rPr lang="pl-PL" sz="2800" dirty="0">
                <a:latin typeface="Yu Gothic UI" panose="020B0500000000000000" pitchFamily="34" charset="-128"/>
                <a:ea typeface="Yu Gothic UI" panose="020B0500000000000000" pitchFamily="34" charset="-128"/>
              </a:rPr>
              <a:t>1.0 </a:t>
            </a:r>
            <a:r>
              <a:rPr lang="nb-NO" sz="2800" dirty="0">
                <a:latin typeface="Yu Gothic UI" panose="020B0500000000000000" pitchFamily="34" charset="-128"/>
                <a:ea typeface="Yu Gothic UI" panose="020B0500000000000000" pitchFamily="34" charset="-128"/>
              </a:rPr>
              <a:t> </a:t>
            </a:r>
            <a:r>
              <a:rPr lang="nb-NO" sz="2800" dirty="0">
                <a:solidFill>
                  <a:srgbClr val="FF0000"/>
                </a:solidFill>
                <a:latin typeface="Yu Gothic UI" panose="020B0500000000000000" pitchFamily="34" charset="-128"/>
                <a:ea typeface="Yu Gothic UI" panose="020B0500000000000000" pitchFamily="34" charset="-128"/>
              </a:rPr>
              <a:t>5.952</a:t>
            </a:r>
            <a:endParaRPr lang="pl-PL" sz="2800" dirty="0">
              <a:solidFill>
                <a:srgbClr val="FF0000"/>
              </a:solidFill>
              <a:latin typeface="Yu Gothic UI" panose="020B0500000000000000" pitchFamily="34" charset="-128"/>
              <a:ea typeface="Yu Gothic UI" panose="020B0500000000000000" pitchFamily="34" charset="-128"/>
            </a:endParaRPr>
          </a:p>
        </p:txBody>
      </p:sp>
      <p:sp>
        <p:nvSpPr>
          <p:cNvPr id="13" name="Rectangle 12"/>
          <p:cNvSpPr/>
          <p:nvPr/>
        </p:nvSpPr>
        <p:spPr>
          <a:xfrm>
            <a:off x="1317303" y="2186555"/>
            <a:ext cx="2899097" cy="2923877"/>
          </a:xfrm>
          <a:prstGeom prst="rect">
            <a:avLst/>
          </a:prstGeom>
        </p:spPr>
        <p:txBody>
          <a:bodyPr wrap="square">
            <a:spAutoFit/>
          </a:bodyPr>
          <a:lstStyle/>
          <a:p>
            <a:r>
              <a:rPr lang="nb-NO" sz="2400" u="sng" dirty="0">
                <a:latin typeface="Yu Gothic UI" panose="020B0500000000000000" pitchFamily="34" charset="-128"/>
                <a:ea typeface="Yu Gothic UI" panose="020B0500000000000000" pitchFamily="34" charset="-128"/>
              </a:rPr>
              <a:t>ID    </a:t>
            </a:r>
            <a:r>
              <a:rPr lang="pl-PL" sz="2400" u="sng" dirty="0">
                <a:latin typeface="Yu Gothic UI" panose="020B0500000000000000" pitchFamily="34" charset="-128"/>
                <a:ea typeface="Yu Gothic UI" panose="020B0500000000000000" pitchFamily="34" charset="-128"/>
              </a:rPr>
              <a:t>x   </a:t>
            </a:r>
            <a:r>
              <a:rPr lang="nb-NO" sz="2400" u="sng" dirty="0">
                <a:latin typeface="Yu Gothic UI" panose="020B0500000000000000" pitchFamily="34" charset="-128"/>
                <a:ea typeface="Yu Gothic UI" panose="020B0500000000000000" pitchFamily="34" charset="-128"/>
              </a:rPr>
              <a:t>  </a:t>
            </a:r>
            <a:r>
              <a:rPr lang="pl-PL" sz="2400" u="sng" dirty="0">
                <a:latin typeface="Yu Gothic UI" panose="020B0500000000000000" pitchFamily="34" charset="-128"/>
                <a:ea typeface="Yu Gothic UI" panose="020B0500000000000000" pitchFamily="34" charset="-128"/>
              </a:rPr>
              <a:t>y  </a:t>
            </a:r>
            <a:r>
              <a:rPr lang="nb-NO" sz="2400" u="sng" dirty="0">
                <a:latin typeface="Yu Gothic UI" panose="020B0500000000000000" pitchFamily="34" charset="-128"/>
                <a:ea typeface="Yu Gothic UI" panose="020B0500000000000000" pitchFamily="34" charset="-128"/>
              </a:rPr>
              <a:t> </a:t>
            </a:r>
            <a:r>
              <a:rPr lang="pl-PL" sz="2400" u="sng" dirty="0">
                <a:latin typeface="Yu Gothic UI" panose="020B0500000000000000" pitchFamily="34" charset="-128"/>
                <a:ea typeface="Yu Gothic UI" panose="020B0500000000000000" pitchFamily="34" charset="-128"/>
              </a:rPr>
              <a:t>z</a:t>
            </a:r>
          </a:p>
          <a:p>
            <a:r>
              <a:rPr lang="pl-PL" sz="2400" dirty="0">
                <a:latin typeface="Yu Gothic UI" panose="020B0500000000000000" pitchFamily="34" charset="-128"/>
                <a:ea typeface="Yu Gothic UI" panose="020B0500000000000000" pitchFamily="34" charset="-128"/>
              </a:rPr>
              <a:t>z0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nb-NO" sz="4000" dirty="0">
                <a:solidFill>
                  <a:srgbClr val="FF0000"/>
                </a:solidFill>
                <a:latin typeface="Yu Gothic UI" panose="020B0500000000000000" pitchFamily="34" charset="-128"/>
                <a:ea typeface="Yu Gothic UI" panose="020B0500000000000000" pitchFamily="34" charset="-128"/>
              </a:rPr>
              <a:t>?</a:t>
            </a:r>
            <a:endParaRPr lang="pl-PL" sz="4000" dirty="0">
              <a:solidFill>
                <a:srgbClr val="FF0000"/>
              </a:solidFill>
              <a:latin typeface="Yu Gothic UI" panose="020B0500000000000000" pitchFamily="34" charset="-128"/>
              <a:ea typeface="Yu Gothic UI" panose="020B0500000000000000" pitchFamily="34" charset="-128"/>
            </a:endParaRPr>
          </a:p>
          <a:p>
            <a:r>
              <a:rPr lang="pl-PL" sz="2400" dirty="0">
                <a:latin typeface="Yu Gothic UI" panose="020B0500000000000000" pitchFamily="34" charset="-128"/>
                <a:ea typeface="Yu Gothic UI" panose="020B0500000000000000" pitchFamily="34" charset="-128"/>
              </a:rPr>
              <a:t>z1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0.9  1</a:t>
            </a:r>
          </a:p>
          <a:p>
            <a:r>
              <a:rPr lang="pl-PL" sz="2400" dirty="0">
                <a:latin typeface="Yu Gothic UI" panose="020B0500000000000000" pitchFamily="34" charset="-128"/>
                <a:ea typeface="Yu Gothic UI" panose="020B0500000000000000" pitchFamily="34" charset="-128"/>
              </a:rPr>
              <a:t>z2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1.5  3</a:t>
            </a:r>
          </a:p>
          <a:p>
            <a:r>
              <a:rPr lang="pl-PL" sz="2400" dirty="0">
                <a:latin typeface="Yu Gothic UI" panose="020B0500000000000000" pitchFamily="34" charset="-128"/>
                <a:ea typeface="Yu Gothic UI" panose="020B0500000000000000" pitchFamily="34" charset="-128"/>
              </a:rPr>
              <a:t>z3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0.5  5</a:t>
            </a:r>
          </a:p>
          <a:p>
            <a:r>
              <a:rPr lang="pl-PL" sz="2400" dirty="0">
                <a:latin typeface="Yu Gothic UI" panose="020B0500000000000000" pitchFamily="34" charset="-128"/>
                <a:ea typeface="Yu Gothic UI" panose="020B0500000000000000" pitchFamily="34" charset="-128"/>
              </a:rPr>
              <a:t>z4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0.5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1.4  7</a:t>
            </a:r>
          </a:p>
          <a:p>
            <a:r>
              <a:rPr lang="pl-PL" sz="2400" dirty="0">
                <a:latin typeface="Yu Gothic UI" panose="020B0500000000000000" pitchFamily="34" charset="-128"/>
                <a:ea typeface="Yu Gothic UI" panose="020B0500000000000000" pitchFamily="34" charset="-128"/>
              </a:rPr>
              <a:t>z5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1.2 </a:t>
            </a:r>
            <a:r>
              <a:rPr lang="nb-NO" sz="2400" dirty="0">
                <a:latin typeface="Yu Gothic UI" panose="020B0500000000000000" pitchFamily="34" charset="-128"/>
                <a:ea typeface="Yu Gothic UI" panose="020B0500000000000000" pitchFamily="34" charset="-128"/>
              </a:rPr>
              <a:t> </a:t>
            </a:r>
            <a:r>
              <a:rPr lang="pl-PL" sz="2400" dirty="0">
                <a:latin typeface="Yu Gothic UI" panose="020B0500000000000000" pitchFamily="34" charset="-128"/>
                <a:ea typeface="Yu Gothic UI" panose="020B0500000000000000" pitchFamily="34" charset="-128"/>
              </a:rPr>
              <a:t>1.0  7</a:t>
            </a:r>
            <a:endParaRPr lang="nb-NO"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1251107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0374" y="1206267"/>
            <a:ext cx="11125201" cy="4773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15" name="Picture 2" descr="https://gisgeography.com/wp-content/uploads/2016/05/IDW-3Poin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4" y="1430989"/>
            <a:ext cx="9098295" cy="454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kstSylinder 3"/>
          <p:cNvSpPr txBox="1">
            <a:spLocks noChangeArrowheads="1"/>
          </p:cNvSpPr>
          <p:nvPr/>
        </p:nvSpPr>
        <p:spPr bwMode="auto">
          <a:xfrm>
            <a:off x="8997950" y="5622712"/>
            <a:ext cx="273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har char="•"/>
              <a:defRPr sz="2400">
                <a:solidFill>
                  <a:schemeClr val="tx1"/>
                </a:solidFill>
                <a:latin typeface="Arial" panose="020B0604020202020204" pitchFamily="34" charset="0"/>
              </a:defRPr>
            </a:lvl1pPr>
            <a:lvl2pPr marL="742950" indent="-285750" algn="l">
              <a:spcBef>
                <a:spcPct val="20000"/>
              </a:spcBef>
              <a:buChar char="–"/>
              <a:defRPr>
                <a:solidFill>
                  <a:schemeClr val="tx1"/>
                </a:solidFill>
                <a:latin typeface="Arial" panose="020B0604020202020204" pitchFamily="34" charset="0"/>
              </a:defRPr>
            </a:lvl2pPr>
            <a:lvl3pPr marL="1143000" indent="-228600" algn="l">
              <a:spcBef>
                <a:spcPct val="20000"/>
              </a:spcBef>
              <a:buChar char="•"/>
              <a:defRPr>
                <a:solidFill>
                  <a:schemeClr val="tx1"/>
                </a:solidFill>
                <a:latin typeface="Arial" panose="020B0604020202020204" pitchFamily="34" charset="0"/>
              </a:defRPr>
            </a:lvl3pPr>
            <a:lvl4pPr marL="1600200" indent="-228600" algn="l">
              <a:spcBef>
                <a:spcPct val="20000"/>
              </a:spcBef>
              <a:buChar char="–"/>
              <a:defRPr>
                <a:solidFill>
                  <a:schemeClr val="tx1"/>
                </a:solidFill>
                <a:latin typeface="Arial" panose="020B0604020202020204" pitchFamily="34" charset="0"/>
              </a:defRPr>
            </a:lvl4pPr>
            <a:lvl5pPr marL="2057400" indent="-228600" algn="l">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nb-NO" altLang="nb-NO" sz="2000" i="1" dirty="0">
                <a:latin typeface="Times" panose="02020603050405020304" pitchFamily="18" charset="0"/>
              </a:rPr>
              <a:t>GISGeography.com</a:t>
            </a:r>
          </a:p>
        </p:txBody>
      </p:sp>
      <p:sp>
        <p:nvSpPr>
          <p:cNvPr id="14" name="Rectangle 3"/>
          <p:cNvSpPr txBox="1">
            <a:spLocks noChangeArrowheads="1"/>
          </p:cNvSpPr>
          <p:nvPr/>
        </p:nvSpPr>
        <p:spPr>
          <a:xfrm>
            <a:off x="758503" y="1267817"/>
            <a:ext cx="11433497" cy="8888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Example: Inverse distance weighting (IDW)</a:t>
            </a:r>
          </a:p>
        </p:txBody>
      </p:sp>
      <p:pic>
        <p:nvPicPr>
          <p:cNvPr id="16" name="Picture 15"/>
          <p:cNvPicPr>
            <a:picLocks noChangeAspect="1"/>
          </p:cNvPicPr>
          <p:nvPr/>
        </p:nvPicPr>
        <p:blipFill rotWithShape="1">
          <a:blip r:embed="rId4"/>
          <a:srcRect r="56176"/>
          <a:stretch/>
        </p:blipFill>
        <p:spPr>
          <a:xfrm>
            <a:off x="8890000" y="1388363"/>
            <a:ext cx="2696655" cy="1358415"/>
          </a:xfrm>
          <a:prstGeom prst="rect">
            <a:avLst/>
          </a:prstGeom>
        </p:spPr>
      </p:pic>
    </p:spTree>
    <p:extLst>
      <p:ext uri="{BB962C8B-B14F-4D97-AF65-F5344CB8AC3E}">
        <p14:creationId xmlns:p14="http://schemas.microsoft.com/office/powerpoint/2010/main" val="317911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 What and When</a:t>
            </a:r>
            <a:endParaRPr lang="nb-NO" sz="4400" b="1" dirty="0">
              <a:solidFill>
                <a:srgbClr val="1F7F79"/>
              </a:solidFill>
              <a:latin typeface="Yu Gothic UI" panose="020B0500000000000000" pitchFamily="34" charset="-128"/>
              <a:ea typeface="Yu Gothic UI" panose="020B0500000000000000" pitchFamily="34" charset="-128"/>
            </a:endParaRPr>
          </a:p>
        </p:txBody>
      </p:sp>
      <p:sp>
        <p:nvSpPr>
          <p:cNvPr id="10" name="Rectangle 3"/>
          <p:cNvSpPr txBox="1">
            <a:spLocks noChangeArrowheads="1"/>
          </p:cNvSpPr>
          <p:nvPr/>
        </p:nvSpPr>
        <p:spPr>
          <a:xfrm>
            <a:off x="482866" y="1454430"/>
            <a:ext cx="11340540"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What</a:t>
            </a:r>
          </a:p>
          <a:p>
            <a:pPr marL="893763" lvl="1" indent="-350838">
              <a:lnSpc>
                <a:spcPct val="100000"/>
              </a:lnSpc>
              <a:spcBef>
                <a:spcPts val="0"/>
              </a:spcBef>
              <a:buFont typeface="Segoe UI" panose="020B0502040204020203" pitchFamily="34" charset="0"/>
              <a:buChar char="–"/>
            </a:pPr>
            <a:r>
              <a:rPr lang="en-GB" altLang="nb-NO" dirty="0">
                <a:solidFill>
                  <a:prstClr val="black"/>
                </a:solidFill>
                <a:latin typeface="Yu Gothic UI" panose="020B0500000000000000" pitchFamily="34" charset="-128"/>
                <a:ea typeface="Yu Gothic UI" panose="020B0500000000000000" pitchFamily="34" charset="-128"/>
              </a:rPr>
              <a:t>The </a:t>
            </a:r>
            <a:r>
              <a:rPr lang="en-US" altLang="nb-NO" dirty="0">
                <a:solidFill>
                  <a:prstClr val="black"/>
                </a:solidFill>
                <a:latin typeface="Yu Gothic UI" panose="020B0500000000000000" pitchFamily="34" charset="-128"/>
                <a:ea typeface="Yu Gothic UI" panose="020B0500000000000000" pitchFamily="34" charset="-128"/>
              </a:rPr>
              <a:t>prediction of data values at locations where we have no measurements</a:t>
            </a:r>
          </a:p>
          <a:p>
            <a:pPr marL="542925" lvl="1" indent="0">
              <a:lnSpc>
                <a:spcPct val="100000"/>
              </a:lnSpc>
              <a:spcBef>
                <a:spcPts val="0"/>
              </a:spcBef>
              <a:buNone/>
            </a:pPr>
            <a:endParaRPr lang="en-US" altLang="nb-NO" sz="1100"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2" name="Rectangle 1"/>
          <p:cNvSpPr/>
          <p:nvPr/>
        </p:nvSpPr>
        <p:spPr>
          <a:xfrm>
            <a:off x="482865" y="2476803"/>
            <a:ext cx="11421267" cy="1692771"/>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Point interpolation</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Convert data from point observations to continuous fields</a:t>
            </a:r>
          </a:p>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Predicting the value of attributes at </a:t>
            </a:r>
            <a:r>
              <a:rPr lang="en-GB" altLang="nb-NO" sz="2400" dirty="0">
                <a:latin typeface="Yu Gothic UI" panose="020B0500000000000000" pitchFamily="34" charset="-128"/>
                <a:ea typeface="Yu Gothic UI" panose="020B0500000000000000" pitchFamily="34" charset="-128"/>
                <a:cs typeface="Segoe UI" panose="020B0502040204020203" pitchFamily="34" charset="0"/>
              </a:rPr>
              <a:t>unsampled</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sites from measurements made at point locations within the same area</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3" name="Rectangle 2"/>
          <p:cNvSpPr/>
          <p:nvPr/>
        </p:nvSpPr>
        <p:spPr>
          <a:xfrm>
            <a:off x="482865" y="4273168"/>
            <a:ext cx="11971602" cy="2000548"/>
          </a:xfrm>
          <a:prstGeom prst="rect">
            <a:avLst/>
          </a:prstGeom>
        </p:spPr>
        <p:txBody>
          <a:bodyPr wrap="square">
            <a:spAutoFit/>
          </a:bodyPr>
          <a:lstStyle/>
          <a:p>
            <a:pPr marL="542925" indent="-542925">
              <a:buClr>
                <a:srgbClr val="1F7F79"/>
              </a:buClr>
              <a:buFont typeface="Segoe UI" panose="020B0502040204020203" pitchFamily="34" charset="0"/>
              <a:buChar char="⃣"/>
            </a:pPr>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When </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Changing grid cell size</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Converting grids/images between coordinate systems</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Conversion between different data models </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Generating continuous surfaces from discrete data</a:t>
            </a:r>
          </a:p>
        </p:txBody>
      </p:sp>
    </p:spTree>
    <p:extLst>
      <p:ext uri="{BB962C8B-B14F-4D97-AF65-F5344CB8AC3E}">
        <p14:creationId xmlns:p14="http://schemas.microsoft.com/office/powerpoint/2010/main" val="200986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0374" y="1460632"/>
            <a:ext cx="11125201" cy="45491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0" name="TekstSylinder 3"/>
          <p:cNvSpPr txBox="1">
            <a:spLocks noChangeArrowheads="1"/>
          </p:cNvSpPr>
          <p:nvPr/>
        </p:nvSpPr>
        <p:spPr bwMode="auto">
          <a:xfrm>
            <a:off x="8997950" y="5652355"/>
            <a:ext cx="273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har char="•"/>
              <a:defRPr sz="2400">
                <a:solidFill>
                  <a:schemeClr val="tx1"/>
                </a:solidFill>
                <a:latin typeface="Arial" panose="020B0604020202020204" pitchFamily="34" charset="0"/>
              </a:defRPr>
            </a:lvl1pPr>
            <a:lvl2pPr marL="742950" indent="-285750" algn="l">
              <a:spcBef>
                <a:spcPct val="20000"/>
              </a:spcBef>
              <a:buChar char="–"/>
              <a:defRPr>
                <a:solidFill>
                  <a:schemeClr val="tx1"/>
                </a:solidFill>
                <a:latin typeface="Arial" panose="020B0604020202020204" pitchFamily="34" charset="0"/>
              </a:defRPr>
            </a:lvl2pPr>
            <a:lvl3pPr marL="1143000" indent="-228600" algn="l">
              <a:spcBef>
                <a:spcPct val="20000"/>
              </a:spcBef>
              <a:buChar char="•"/>
              <a:defRPr>
                <a:solidFill>
                  <a:schemeClr val="tx1"/>
                </a:solidFill>
                <a:latin typeface="Arial" panose="020B0604020202020204" pitchFamily="34" charset="0"/>
              </a:defRPr>
            </a:lvl3pPr>
            <a:lvl4pPr marL="1600200" indent="-228600" algn="l">
              <a:spcBef>
                <a:spcPct val="20000"/>
              </a:spcBef>
              <a:buChar char="–"/>
              <a:defRPr>
                <a:solidFill>
                  <a:schemeClr val="tx1"/>
                </a:solidFill>
                <a:latin typeface="Arial" panose="020B0604020202020204" pitchFamily="34" charset="0"/>
              </a:defRPr>
            </a:lvl4pPr>
            <a:lvl5pPr marL="2057400" indent="-228600" algn="l">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FontTx/>
              <a:buNone/>
            </a:pPr>
            <a:r>
              <a:rPr lang="nb-NO" altLang="nb-NO" sz="2000" i="1" dirty="0">
                <a:latin typeface="Times" panose="02020603050405020304" pitchFamily="18" charset="0"/>
              </a:rPr>
              <a:t>GISGeography.com</a:t>
            </a:r>
          </a:p>
        </p:txBody>
      </p:sp>
      <p:pic>
        <p:nvPicPr>
          <p:cNvPr id="12" name="Picture 2" descr="https://gisgeography.com/wp-content/uploads/2016/05/IDW-Powe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97" y="1569194"/>
            <a:ext cx="6910608" cy="220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https://gisgeography.com/wp-content/uploads/2016/05/IDW-Power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978" y="3735206"/>
            <a:ext cx="6909375" cy="2200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kstSylinder 3"/>
          <p:cNvSpPr txBox="1"/>
          <p:nvPr/>
        </p:nvSpPr>
        <p:spPr>
          <a:xfrm>
            <a:off x="7043998" y="1514136"/>
            <a:ext cx="4616190" cy="923330"/>
          </a:xfrm>
          <a:prstGeom prst="rect">
            <a:avLst/>
          </a:prstGeom>
          <a:noFill/>
        </p:spPr>
        <p:txBody>
          <a:bodyPr wrap="square">
            <a:spAutoFit/>
          </a:bodyPr>
          <a:lstStyle/>
          <a:p>
            <a:pPr algn="l">
              <a:defRPr/>
            </a:pPr>
            <a:r>
              <a:rPr lang="en-US" dirty="0">
                <a:latin typeface="Yu Gothic UI" panose="020B0500000000000000" pitchFamily="34" charset="-128"/>
                <a:ea typeface="Yu Gothic UI" panose="020B0500000000000000" pitchFamily="34" charset="-128"/>
              </a:rPr>
              <a:t>For a </a:t>
            </a:r>
            <a:r>
              <a:rPr lang="en-US" b="1" dirty="0">
                <a:latin typeface="Yu Gothic UI" panose="020B0500000000000000" pitchFamily="34" charset="-128"/>
                <a:ea typeface="Yu Gothic UI" panose="020B0500000000000000" pitchFamily="34" charset="-128"/>
              </a:rPr>
              <a:t>power of 1</a:t>
            </a:r>
            <a:r>
              <a:rPr lang="en-US" dirty="0">
                <a:latin typeface="Yu Gothic UI" panose="020B0500000000000000" pitchFamily="34" charset="-128"/>
                <a:ea typeface="Yu Gothic UI" panose="020B0500000000000000" pitchFamily="34" charset="-128"/>
              </a:rPr>
              <a:t>, that cell value is equal to:</a:t>
            </a:r>
            <a:br>
              <a:rPr lang="en-US" dirty="0">
                <a:latin typeface="Yu Gothic UI" panose="020B0500000000000000" pitchFamily="34" charset="-128"/>
                <a:ea typeface="Yu Gothic UI" panose="020B0500000000000000" pitchFamily="34" charset="-128"/>
              </a:rPr>
            </a:br>
            <a:r>
              <a:rPr lang="en-US" dirty="0">
                <a:latin typeface="Yu Gothic UI" panose="020B0500000000000000" pitchFamily="34" charset="-128"/>
                <a:ea typeface="Yu Gothic UI" panose="020B0500000000000000" pitchFamily="34" charset="-128"/>
              </a:rPr>
              <a:t>((12/350) + (10/750) + (10/850)) / ((1/350) + (1/750) + (1/850)) = 11.1</a:t>
            </a:r>
            <a:endParaRPr lang="nb-NO" dirty="0">
              <a:latin typeface="Yu Gothic UI" panose="020B0500000000000000" pitchFamily="34" charset="-128"/>
              <a:ea typeface="Yu Gothic UI" panose="020B0500000000000000" pitchFamily="34" charset="-128"/>
            </a:endParaRPr>
          </a:p>
        </p:txBody>
      </p:sp>
      <p:sp>
        <p:nvSpPr>
          <p:cNvPr id="18" name="TekstSylinder 6"/>
          <p:cNvSpPr txBox="1"/>
          <p:nvPr/>
        </p:nvSpPr>
        <p:spPr>
          <a:xfrm>
            <a:off x="7043998" y="3912244"/>
            <a:ext cx="4541577" cy="923330"/>
          </a:xfrm>
          <a:prstGeom prst="rect">
            <a:avLst/>
          </a:prstGeom>
          <a:noFill/>
        </p:spPr>
        <p:txBody>
          <a:bodyPr wrap="square">
            <a:spAutoFit/>
          </a:bodyPr>
          <a:lstStyle/>
          <a:p>
            <a:pPr algn="l">
              <a:defRPr/>
            </a:pPr>
            <a:r>
              <a:rPr lang="en-US" dirty="0">
                <a:latin typeface="Yu Gothic UI" panose="020B0500000000000000" pitchFamily="34" charset="-128"/>
                <a:ea typeface="Yu Gothic UI" panose="020B0500000000000000" pitchFamily="34" charset="-128"/>
              </a:rPr>
              <a:t>For a </a:t>
            </a:r>
            <a:r>
              <a:rPr lang="en-US" b="1" dirty="0">
                <a:latin typeface="Yu Gothic UI" panose="020B0500000000000000" pitchFamily="34" charset="-128"/>
                <a:ea typeface="Yu Gothic UI" panose="020B0500000000000000" pitchFamily="34" charset="-128"/>
              </a:rPr>
              <a:t>power of 2</a:t>
            </a:r>
            <a:r>
              <a:rPr lang="en-US" dirty="0">
                <a:latin typeface="Yu Gothic UI" panose="020B0500000000000000" pitchFamily="34" charset="-128"/>
                <a:ea typeface="Yu Gothic UI" panose="020B0500000000000000" pitchFamily="34" charset="-128"/>
              </a:rPr>
              <a:t>, that cell value is equal to:</a:t>
            </a:r>
          </a:p>
          <a:p>
            <a:pPr algn="l">
              <a:defRPr/>
            </a:pPr>
            <a:r>
              <a:rPr lang="en-US" dirty="0">
                <a:latin typeface="Yu Gothic UI" panose="020B0500000000000000" pitchFamily="34" charset="-128"/>
                <a:ea typeface="Yu Gothic UI" panose="020B0500000000000000" pitchFamily="34" charset="-128"/>
              </a:rPr>
              <a:t>((12/350</a:t>
            </a:r>
            <a:r>
              <a:rPr lang="en-US" baseline="30000" dirty="0">
                <a:latin typeface="Yu Gothic UI" panose="020B0500000000000000" pitchFamily="34" charset="-128"/>
                <a:ea typeface="Yu Gothic UI" panose="020B0500000000000000" pitchFamily="34" charset="-128"/>
              </a:rPr>
              <a:t>2</a:t>
            </a:r>
            <a:r>
              <a:rPr lang="en-US" dirty="0">
                <a:latin typeface="Yu Gothic UI" panose="020B0500000000000000" pitchFamily="34" charset="-128"/>
                <a:ea typeface="Yu Gothic UI" panose="020B0500000000000000" pitchFamily="34" charset="-128"/>
              </a:rPr>
              <a:t>) + (10/750</a:t>
            </a:r>
            <a:r>
              <a:rPr lang="en-US" baseline="30000" dirty="0">
                <a:latin typeface="Yu Gothic UI" panose="020B0500000000000000" pitchFamily="34" charset="-128"/>
                <a:ea typeface="Yu Gothic UI" panose="020B0500000000000000" pitchFamily="34" charset="-128"/>
              </a:rPr>
              <a:t>2</a:t>
            </a:r>
            <a:r>
              <a:rPr lang="en-US" dirty="0">
                <a:latin typeface="Yu Gothic UI" panose="020B0500000000000000" pitchFamily="34" charset="-128"/>
                <a:ea typeface="Yu Gothic UI" panose="020B0500000000000000" pitchFamily="34" charset="-128"/>
              </a:rPr>
              <a:t>) + (10/850</a:t>
            </a:r>
            <a:r>
              <a:rPr lang="en-US" baseline="30000" dirty="0">
                <a:latin typeface="Yu Gothic UI" panose="020B0500000000000000" pitchFamily="34" charset="-128"/>
                <a:ea typeface="Yu Gothic UI" panose="020B0500000000000000" pitchFamily="34" charset="-128"/>
              </a:rPr>
              <a:t>2</a:t>
            </a:r>
            <a:r>
              <a:rPr lang="en-US" dirty="0">
                <a:latin typeface="Yu Gothic UI" panose="020B0500000000000000" pitchFamily="34" charset="-128"/>
                <a:ea typeface="Yu Gothic UI" panose="020B0500000000000000" pitchFamily="34" charset="-128"/>
              </a:rPr>
              <a:t>)) / ((1/350</a:t>
            </a:r>
            <a:r>
              <a:rPr lang="en-US" baseline="30000" dirty="0">
                <a:latin typeface="Yu Gothic UI" panose="020B0500000000000000" pitchFamily="34" charset="-128"/>
                <a:ea typeface="Yu Gothic UI" panose="020B0500000000000000" pitchFamily="34" charset="-128"/>
              </a:rPr>
              <a:t>2</a:t>
            </a:r>
            <a:r>
              <a:rPr lang="en-US" dirty="0">
                <a:latin typeface="Yu Gothic UI" panose="020B0500000000000000" pitchFamily="34" charset="-128"/>
                <a:ea typeface="Yu Gothic UI" panose="020B0500000000000000" pitchFamily="34" charset="-128"/>
              </a:rPr>
              <a:t>) + (1/750</a:t>
            </a:r>
            <a:r>
              <a:rPr lang="en-US" baseline="30000" dirty="0">
                <a:latin typeface="Yu Gothic UI" panose="020B0500000000000000" pitchFamily="34" charset="-128"/>
                <a:ea typeface="Yu Gothic UI" panose="020B0500000000000000" pitchFamily="34" charset="-128"/>
              </a:rPr>
              <a:t>2</a:t>
            </a:r>
            <a:r>
              <a:rPr lang="en-US" dirty="0">
                <a:latin typeface="Yu Gothic UI" panose="020B0500000000000000" pitchFamily="34" charset="-128"/>
                <a:ea typeface="Yu Gothic UI" panose="020B0500000000000000" pitchFamily="34" charset="-128"/>
              </a:rPr>
              <a:t>) + (1/850</a:t>
            </a:r>
            <a:r>
              <a:rPr lang="en-US" baseline="30000" dirty="0">
                <a:latin typeface="Yu Gothic UI" panose="020B0500000000000000" pitchFamily="34" charset="-128"/>
                <a:ea typeface="Yu Gothic UI" panose="020B0500000000000000" pitchFamily="34" charset="-128"/>
              </a:rPr>
              <a:t>2</a:t>
            </a:r>
            <a:r>
              <a:rPr lang="en-US" dirty="0">
                <a:latin typeface="Yu Gothic UI" panose="020B0500000000000000" pitchFamily="34" charset="-128"/>
                <a:ea typeface="Yu Gothic UI" panose="020B0500000000000000" pitchFamily="34" charset="-128"/>
              </a:rPr>
              <a:t>)) = 11.4</a:t>
            </a:r>
            <a:endParaRPr lang="nb-NO"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669202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0725" y="1781149"/>
            <a:ext cx="5524997" cy="452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96" y="1792262"/>
            <a:ext cx="5574772" cy="452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 </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3" name="Rectangle 2"/>
          <p:cNvSpPr/>
          <p:nvPr/>
        </p:nvSpPr>
        <p:spPr>
          <a:xfrm>
            <a:off x="520996" y="1232572"/>
            <a:ext cx="10611292" cy="461665"/>
          </a:xfrm>
          <a:prstGeom prst="rect">
            <a:avLst/>
          </a:prstGeom>
        </p:spPr>
        <p:txBody>
          <a:bodyPr wrap="square">
            <a:spAutoFit/>
          </a:bodyPr>
          <a:lstStyle/>
          <a:p>
            <a:pPr marL="342900" indent="-342900">
              <a:buFont typeface="Arial" panose="020B0604020202020204" pitchFamily="34" charset="0"/>
              <a:buChar char="•"/>
            </a:pPr>
            <a:r>
              <a:rPr lang="en-GB" altLang="nb-NO" sz="2400" dirty="0">
                <a:latin typeface="Yu Gothic UI" panose="020B0500000000000000" pitchFamily="34" charset="-128"/>
                <a:ea typeface="Yu Gothic UI" panose="020B0500000000000000" pitchFamily="34" charset="-128"/>
              </a:rPr>
              <a:t>The r value controls the level of relative spatial dependency (low r value)</a:t>
            </a:r>
          </a:p>
        </p:txBody>
      </p:sp>
    </p:spTree>
    <p:extLst>
      <p:ext uri="{BB962C8B-B14F-4D97-AF65-F5344CB8AC3E}">
        <p14:creationId xmlns:p14="http://schemas.microsoft.com/office/powerpoint/2010/main" val="2427370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95" y="1797203"/>
            <a:ext cx="5568098" cy="452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1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683" y="1786569"/>
            <a:ext cx="5518384" cy="452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 </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3" name="Rectangle 2"/>
          <p:cNvSpPr/>
          <p:nvPr/>
        </p:nvSpPr>
        <p:spPr>
          <a:xfrm>
            <a:off x="520996" y="1232572"/>
            <a:ext cx="10611292" cy="461665"/>
          </a:xfrm>
          <a:prstGeom prst="rect">
            <a:avLst/>
          </a:prstGeom>
        </p:spPr>
        <p:txBody>
          <a:bodyPr wrap="square">
            <a:spAutoFit/>
          </a:bodyPr>
          <a:lstStyle/>
          <a:p>
            <a:pPr marL="342900" indent="-342900">
              <a:buFont typeface="Arial" panose="020B0604020202020204" pitchFamily="34" charset="0"/>
              <a:buChar char="•"/>
            </a:pPr>
            <a:r>
              <a:rPr lang="en-GB" altLang="nb-NO" sz="2400" dirty="0">
                <a:latin typeface="Yu Gothic UI" panose="020B0500000000000000" pitchFamily="34" charset="-128"/>
                <a:ea typeface="Yu Gothic UI" panose="020B0500000000000000" pitchFamily="34" charset="-128"/>
              </a:rPr>
              <a:t>The r value controls the level of relative spatial dependency (low r value)</a:t>
            </a:r>
          </a:p>
        </p:txBody>
      </p:sp>
    </p:spTree>
    <p:extLst>
      <p:ext uri="{BB962C8B-B14F-4D97-AF65-F5344CB8AC3E}">
        <p14:creationId xmlns:p14="http://schemas.microsoft.com/office/powerpoint/2010/main" val="1124862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59" y="1799737"/>
            <a:ext cx="5578065" cy="453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1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725" y="1799737"/>
            <a:ext cx="5578065" cy="453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 </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3" name="Rectangle 2"/>
          <p:cNvSpPr/>
          <p:nvPr/>
        </p:nvSpPr>
        <p:spPr>
          <a:xfrm>
            <a:off x="520995" y="1063236"/>
            <a:ext cx="11282071" cy="830997"/>
          </a:xfrm>
          <a:prstGeom prst="rect">
            <a:avLst/>
          </a:prstGeom>
        </p:spPr>
        <p:txBody>
          <a:bodyPr wrap="square">
            <a:spAutoFit/>
          </a:bodyPr>
          <a:lstStyle/>
          <a:p>
            <a:pPr marL="342900" indent="-3429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“Duck-egg” pattern appear around solitary data points that differ greatly from their surroundings</a:t>
            </a:r>
          </a:p>
        </p:txBody>
      </p:sp>
    </p:spTree>
    <p:extLst>
      <p:ext uri="{BB962C8B-B14F-4D97-AF65-F5344CB8AC3E}">
        <p14:creationId xmlns:p14="http://schemas.microsoft.com/office/powerpoint/2010/main" val="750102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 </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3" name="Rectangle 2"/>
          <p:cNvSpPr/>
          <p:nvPr/>
        </p:nvSpPr>
        <p:spPr>
          <a:xfrm>
            <a:off x="520995" y="1232572"/>
            <a:ext cx="11282071" cy="461665"/>
          </a:xfrm>
          <a:prstGeom prst="rect">
            <a:avLst/>
          </a:prstGeom>
        </p:spPr>
        <p:txBody>
          <a:bodyPr wrap="square">
            <a:spAutoFit/>
          </a:bodyPr>
          <a:lstStyle/>
          <a:p>
            <a:pPr marL="342900" indent="-3429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“Duck-egg” pattern</a:t>
            </a:r>
          </a:p>
        </p:txBody>
      </p:sp>
      <p:grpSp>
        <p:nvGrpSpPr>
          <p:cNvPr id="2" name="Group 1"/>
          <p:cNvGrpSpPr/>
          <p:nvPr/>
        </p:nvGrpSpPr>
        <p:grpSpPr>
          <a:xfrm>
            <a:off x="992834" y="1722126"/>
            <a:ext cx="6744037" cy="4437374"/>
            <a:chOff x="599430" y="2209068"/>
            <a:chExt cx="5772796" cy="3798327"/>
          </a:xfrm>
        </p:grpSpPr>
        <p:sp>
          <p:nvSpPr>
            <p:cNvPr id="16" name="Rectangle 15"/>
            <p:cNvSpPr/>
            <p:nvPr/>
          </p:nvSpPr>
          <p:spPr>
            <a:xfrm>
              <a:off x="599430" y="2209068"/>
              <a:ext cx="5772796" cy="3798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0152" t="47649"/>
            <a:stretch/>
          </p:blipFill>
          <p:spPr bwMode="auto">
            <a:xfrm>
              <a:off x="4367569" y="2295453"/>
              <a:ext cx="1924125" cy="3625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34431"/>
            <a:stretch/>
          </p:blipFill>
          <p:spPr bwMode="auto">
            <a:xfrm>
              <a:off x="956324" y="2209068"/>
              <a:ext cx="3054350" cy="359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2483499" y="4869712"/>
              <a:ext cx="1527175" cy="992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9"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94214" r="68001" b="-617"/>
            <a:stretch/>
          </p:blipFill>
          <p:spPr bwMode="auto">
            <a:xfrm>
              <a:off x="3039077" y="5451394"/>
              <a:ext cx="977375" cy="3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Text Box 5"/>
          <p:cNvSpPr txBox="1">
            <a:spLocks noChangeArrowheads="1"/>
          </p:cNvSpPr>
          <p:nvPr/>
        </p:nvSpPr>
        <p:spPr bwMode="auto">
          <a:xfrm>
            <a:off x="7720760" y="5877058"/>
            <a:ext cx="3600450" cy="36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86734" tIns="42606" rIns="86734" bIns="42606">
            <a:spAutoFit/>
          </a:bodyPr>
          <a:lstStyle>
            <a:lvl1pPr algn="l">
              <a:spcBef>
                <a:spcPct val="20000"/>
              </a:spcBef>
              <a:buChar char="•"/>
              <a:defRPr sz="2400">
                <a:solidFill>
                  <a:schemeClr val="tx1"/>
                </a:solidFill>
                <a:latin typeface="Arial" pitchFamily="34" charset="0"/>
              </a:defRPr>
            </a:lvl1pPr>
            <a:lvl2pPr marL="742950" indent="-285750" algn="l">
              <a:spcBef>
                <a:spcPct val="20000"/>
              </a:spcBef>
              <a:buChar char="–"/>
              <a:defRPr>
                <a:solidFill>
                  <a:schemeClr val="tx1"/>
                </a:solidFill>
                <a:latin typeface="Arial" pitchFamily="34" charset="0"/>
              </a:defRPr>
            </a:lvl2pPr>
            <a:lvl3pPr marL="1143000" indent="-228600" algn="l">
              <a:spcBef>
                <a:spcPct val="20000"/>
              </a:spcBef>
              <a:buChar char="•"/>
              <a:defRPr>
                <a:solidFill>
                  <a:schemeClr val="tx1"/>
                </a:solidFill>
                <a:latin typeface="Arial" pitchFamily="34" charset="0"/>
              </a:defRPr>
            </a:lvl3pPr>
            <a:lvl4pPr marL="1600200" indent="-228600" algn="l">
              <a:spcBef>
                <a:spcPct val="20000"/>
              </a:spcBef>
              <a:buChar char="–"/>
              <a:defRPr>
                <a:solidFill>
                  <a:schemeClr val="tx1"/>
                </a:solidFill>
                <a:latin typeface="Arial" pitchFamily="34" charset="0"/>
              </a:defRPr>
            </a:lvl4pPr>
            <a:lvl5pPr marL="2057400" indent="-228600" algn="l">
              <a:spcBef>
                <a:spcPct val="20000"/>
              </a:spcBef>
              <a:buChar char="»"/>
              <a:defRPr>
                <a:solidFill>
                  <a:schemeClr val="tx1"/>
                </a:solidFill>
                <a:latin typeface="Arial" pitchFamily="34" charset="0"/>
              </a:defRPr>
            </a:lvl5pPr>
            <a:lvl6pPr marL="2514600" indent="-228600" eaLnBrk="0" fontAlgn="base" hangingPunct="0">
              <a:spcBef>
                <a:spcPct val="20000"/>
              </a:spcBef>
              <a:spcAft>
                <a:spcPct val="0"/>
              </a:spcAft>
              <a:buChar char="»"/>
              <a:defRPr>
                <a:solidFill>
                  <a:schemeClr val="tx1"/>
                </a:solidFill>
                <a:latin typeface="Arial" pitchFamily="34" charset="0"/>
              </a:defRPr>
            </a:lvl6pPr>
            <a:lvl7pPr marL="2971800" indent="-228600" eaLnBrk="0" fontAlgn="base" hangingPunct="0">
              <a:spcBef>
                <a:spcPct val="20000"/>
              </a:spcBef>
              <a:spcAft>
                <a:spcPct val="0"/>
              </a:spcAft>
              <a:buChar char="»"/>
              <a:defRPr>
                <a:solidFill>
                  <a:schemeClr val="tx1"/>
                </a:solidFill>
                <a:latin typeface="Arial" pitchFamily="34" charset="0"/>
              </a:defRPr>
            </a:lvl7pPr>
            <a:lvl8pPr marL="3429000" indent="-228600" eaLnBrk="0" fontAlgn="base" hangingPunct="0">
              <a:spcBef>
                <a:spcPct val="20000"/>
              </a:spcBef>
              <a:spcAft>
                <a:spcPct val="0"/>
              </a:spcAft>
              <a:buChar char="»"/>
              <a:defRPr>
                <a:solidFill>
                  <a:schemeClr val="tx1"/>
                </a:solidFill>
                <a:latin typeface="Arial" pitchFamily="34" charset="0"/>
              </a:defRPr>
            </a:lvl8pPr>
            <a:lvl9pPr marL="3886200" indent="-228600" eaLnBrk="0" fontAlgn="base" hangingPunct="0">
              <a:spcBef>
                <a:spcPct val="20000"/>
              </a:spcBef>
              <a:spcAft>
                <a:spcPct val="0"/>
              </a:spcAft>
              <a:buChar char="»"/>
              <a:defRPr>
                <a:solidFill>
                  <a:schemeClr val="tx1"/>
                </a:solidFill>
                <a:latin typeface="Arial" pitchFamily="34" charset="0"/>
              </a:defRPr>
            </a:lvl9pPr>
          </a:lstStyle>
          <a:p>
            <a:pPr algn="ctr">
              <a:spcBef>
                <a:spcPct val="50000"/>
              </a:spcBef>
              <a:buFontTx/>
              <a:buNone/>
              <a:defRPr/>
            </a:pPr>
            <a:r>
              <a:rPr lang="en-US" altLang="nb-NO" sz="1800" i="1" dirty="0">
                <a:latin typeface="Yu Gothic UI" panose="020B0500000000000000" pitchFamily="34" charset="-128"/>
                <a:ea typeface="Yu Gothic UI" panose="020B0500000000000000" pitchFamily="34" charset="-128"/>
                <a:cs typeface="Times" panose="02020603050405020304" pitchFamily="18" charset="0"/>
              </a:rPr>
              <a:t>(McKinley and </a:t>
            </a:r>
            <a:r>
              <a:rPr lang="en-US" altLang="nb-NO" sz="1800" i="1" dirty="0" err="1">
                <a:latin typeface="Yu Gothic UI" panose="020B0500000000000000" pitchFamily="34" charset="-128"/>
                <a:ea typeface="Yu Gothic UI" panose="020B0500000000000000" pitchFamily="34" charset="-128"/>
                <a:cs typeface="Times" panose="02020603050405020304" pitchFamily="18" charset="0"/>
              </a:rPr>
              <a:t>Ruffell</a:t>
            </a:r>
            <a:r>
              <a:rPr lang="en-US" altLang="nb-NO" sz="1800" i="1" dirty="0">
                <a:latin typeface="Yu Gothic UI" panose="020B0500000000000000" pitchFamily="34" charset="-128"/>
                <a:ea typeface="Yu Gothic UI" panose="020B0500000000000000" pitchFamily="34" charset="-128"/>
                <a:cs typeface="Times" panose="02020603050405020304" pitchFamily="18" charset="0"/>
              </a:rPr>
              <a:t> 2006)</a:t>
            </a:r>
          </a:p>
        </p:txBody>
      </p:sp>
    </p:spTree>
    <p:extLst>
      <p:ext uri="{BB962C8B-B14F-4D97-AF65-F5344CB8AC3E}">
        <p14:creationId xmlns:p14="http://schemas.microsoft.com/office/powerpoint/2010/main" val="36308655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 </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3" name="Rectangle 2"/>
          <p:cNvSpPr/>
          <p:nvPr/>
        </p:nvSpPr>
        <p:spPr>
          <a:xfrm>
            <a:off x="520995" y="1232572"/>
            <a:ext cx="11282071" cy="830997"/>
          </a:xfrm>
          <a:prstGeom prst="rect">
            <a:avLst/>
          </a:prstGeom>
        </p:spPr>
        <p:txBody>
          <a:bodyPr wrap="square">
            <a:spAutoFit/>
          </a:bodyPr>
          <a:lstStyle/>
          <a:p>
            <a:pPr marL="342900" indent="-3429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Works well in some cases</a:t>
            </a:r>
          </a:p>
          <a:p>
            <a:pPr marL="342900" indent="-342900">
              <a:buFont typeface="Arial" panose="020B0604020202020204" pitchFamily="34" charset="0"/>
              <a:buChar char="•"/>
            </a:pPr>
            <a:endParaRPr lang="en-US" altLang="nb-NO" sz="2400" dirty="0">
              <a:latin typeface="Yu Gothic UI" panose="020B0500000000000000" pitchFamily="34" charset="-128"/>
              <a:ea typeface="Yu Gothic UI" panose="020B0500000000000000" pitchFamily="34" charset="-128"/>
            </a:endParaRPr>
          </a:p>
        </p:txBody>
      </p:sp>
      <p:pic>
        <p:nvPicPr>
          <p:cNvPr id="1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075" y="1831637"/>
            <a:ext cx="7291757" cy="412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8" name="Text Box 5"/>
          <p:cNvSpPr txBox="1">
            <a:spLocks noChangeArrowheads="1"/>
          </p:cNvSpPr>
          <p:nvPr/>
        </p:nvSpPr>
        <p:spPr bwMode="auto">
          <a:xfrm>
            <a:off x="7720760" y="5877058"/>
            <a:ext cx="3600450" cy="36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86734" tIns="42606" rIns="86734" bIns="42606">
            <a:spAutoFit/>
          </a:bodyPr>
          <a:lstStyle>
            <a:lvl1pPr algn="l">
              <a:spcBef>
                <a:spcPct val="20000"/>
              </a:spcBef>
              <a:buChar char="•"/>
              <a:defRPr sz="2400">
                <a:solidFill>
                  <a:schemeClr val="tx1"/>
                </a:solidFill>
                <a:latin typeface="Arial" pitchFamily="34" charset="0"/>
              </a:defRPr>
            </a:lvl1pPr>
            <a:lvl2pPr marL="742950" indent="-285750" algn="l">
              <a:spcBef>
                <a:spcPct val="20000"/>
              </a:spcBef>
              <a:buChar char="–"/>
              <a:defRPr>
                <a:solidFill>
                  <a:schemeClr val="tx1"/>
                </a:solidFill>
                <a:latin typeface="Arial" pitchFamily="34" charset="0"/>
              </a:defRPr>
            </a:lvl2pPr>
            <a:lvl3pPr marL="1143000" indent="-228600" algn="l">
              <a:spcBef>
                <a:spcPct val="20000"/>
              </a:spcBef>
              <a:buChar char="•"/>
              <a:defRPr>
                <a:solidFill>
                  <a:schemeClr val="tx1"/>
                </a:solidFill>
                <a:latin typeface="Arial" pitchFamily="34" charset="0"/>
              </a:defRPr>
            </a:lvl3pPr>
            <a:lvl4pPr marL="1600200" indent="-228600" algn="l">
              <a:spcBef>
                <a:spcPct val="20000"/>
              </a:spcBef>
              <a:buChar char="–"/>
              <a:defRPr>
                <a:solidFill>
                  <a:schemeClr val="tx1"/>
                </a:solidFill>
                <a:latin typeface="Arial" pitchFamily="34" charset="0"/>
              </a:defRPr>
            </a:lvl4pPr>
            <a:lvl5pPr marL="2057400" indent="-228600" algn="l">
              <a:spcBef>
                <a:spcPct val="20000"/>
              </a:spcBef>
              <a:buChar char="»"/>
              <a:defRPr>
                <a:solidFill>
                  <a:schemeClr val="tx1"/>
                </a:solidFill>
                <a:latin typeface="Arial" pitchFamily="34" charset="0"/>
              </a:defRPr>
            </a:lvl5pPr>
            <a:lvl6pPr marL="2514600" indent="-228600" eaLnBrk="0" fontAlgn="base" hangingPunct="0">
              <a:spcBef>
                <a:spcPct val="20000"/>
              </a:spcBef>
              <a:spcAft>
                <a:spcPct val="0"/>
              </a:spcAft>
              <a:buChar char="»"/>
              <a:defRPr>
                <a:solidFill>
                  <a:schemeClr val="tx1"/>
                </a:solidFill>
                <a:latin typeface="Arial" pitchFamily="34" charset="0"/>
              </a:defRPr>
            </a:lvl6pPr>
            <a:lvl7pPr marL="2971800" indent="-228600" eaLnBrk="0" fontAlgn="base" hangingPunct="0">
              <a:spcBef>
                <a:spcPct val="20000"/>
              </a:spcBef>
              <a:spcAft>
                <a:spcPct val="0"/>
              </a:spcAft>
              <a:buChar char="»"/>
              <a:defRPr>
                <a:solidFill>
                  <a:schemeClr val="tx1"/>
                </a:solidFill>
                <a:latin typeface="Arial" pitchFamily="34" charset="0"/>
              </a:defRPr>
            </a:lvl7pPr>
            <a:lvl8pPr marL="3429000" indent="-228600" eaLnBrk="0" fontAlgn="base" hangingPunct="0">
              <a:spcBef>
                <a:spcPct val="20000"/>
              </a:spcBef>
              <a:spcAft>
                <a:spcPct val="0"/>
              </a:spcAft>
              <a:buChar char="»"/>
              <a:defRPr>
                <a:solidFill>
                  <a:schemeClr val="tx1"/>
                </a:solidFill>
                <a:latin typeface="Arial" pitchFamily="34" charset="0"/>
              </a:defRPr>
            </a:lvl8pPr>
            <a:lvl9pPr marL="3886200" indent="-228600" eaLnBrk="0" fontAlgn="base" hangingPunct="0">
              <a:spcBef>
                <a:spcPct val="20000"/>
              </a:spcBef>
              <a:spcAft>
                <a:spcPct val="0"/>
              </a:spcAft>
              <a:buChar char="»"/>
              <a:defRPr>
                <a:solidFill>
                  <a:schemeClr val="tx1"/>
                </a:solidFill>
                <a:latin typeface="Arial" pitchFamily="34" charset="0"/>
              </a:defRPr>
            </a:lvl9pPr>
          </a:lstStyle>
          <a:p>
            <a:pPr algn="ctr">
              <a:spcBef>
                <a:spcPct val="50000"/>
              </a:spcBef>
              <a:buFontTx/>
              <a:buNone/>
              <a:defRPr/>
            </a:pPr>
            <a:r>
              <a:rPr lang="en-US" altLang="nb-NO" sz="1800" i="1" dirty="0">
                <a:solidFill>
                  <a:schemeClr val="tx1">
                    <a:lumMod val="50000"/>
                    <a:lumOff val="50000"/>
                  </a:schemeClr>
                </a:solidFill>
                <a:latin typeface="Yu Gothic UI" panose="020B0500000000000000" pitchFamily="34" charset="-128"/>
                <a:ea typeface="Yu Gothic UI" panose="020B0500000000000000" pitchFamily="34" charset="-128"/>
                <a:cs typeface="Times" panose="02020603050405020304" pitchFamily="18" charset="0"/>
              </a:rPr>
              <a:t>(McKinley and </a:t>
            </a:r>
            <a:r>
              <a:rPr lang="en-US" altLang="nb-NO" sz="1800" i="1" dirty="0" err="1">
                <a:solidFill>
                  <a:schemeClr val="tx1">
                    <a:lumMod val="50000"/>
                    <a:lumOff val="50000"/>
                  </a:schemeClr>
                </a:solidFill>
                <a:latin typeface="Yu Gothic UI" panose="020B0500000000000000" pitchFamily="34" charset="-128"/>
                <a:ea typeface="Yu Gothic UI" panose="020B0500000000000000" pitchFamily="34" charset="-128"/>
                <a:cs typeface="Times" panose="02020603050405020304" pitchFamily="18" charset="0"/>
              </a:rPr>
              <a:t>Ruffell</a:t>
            </a:r>
            <a:r>
              <a:rPr lang="en-US" altLang="nb-NO" sz="1800" i="1" dirty="0">
                <a:solidFill>
                  <a:schemeClr val="tx1">
                    <a:lumMod val="50000"/>
                    <a:lumOff val="50000"/>
                  </a:schemeClr>
                </a:solidFill>
                <a:latin typeface="Yu Gothic UI" panose="020B0500000000000000" pitchFamily="34" charset="-128"/>
                <a:ea typeface="Yu Gothic UI" panose="020B0500000000000000" pitchFamily="34" charset="-128"/>
                <a:cs typeface="Times" panose="02020603050405020304" pitchFamily="18" charset="0"/>
              </a:rPr>
              <a:t> 2006)</a:t>
            </a:r>
          </a:p>
        </p:txBody>
      </p:sp>
    </p:spTree>
    <p:extLst>
      <p:ext uri="{BB962C8B-B14F-4D97-AF65-F5344CB8AC3E}">
        <p14:creationId xmlns:p14="http://schemas.microsoft.com/office/powerpoint/2010/main" val="9745285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831637"/>
            <a:ext cx="7291757" cy="412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 </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3" name="Rectangle 2"/>
          <p:cNvSpPr/>
          <p:nvPr/>
        </p:nvSpPr>
        <p:spPr>
          <a:xfrm>
            <a:off x="520995" y="1232572"/>
            <a:ext cx="11282071" cy="830997"/>
          </a:xfrm>
          <a:prstGeom prst="rect">
            <a:avLst/>
          </a:prstGeom>
        </p:spPr>
        <p:txBody>
          <a:bodyPr wrap="square">
            <a:spAutoFit/>
          </a:bodyPr>
          <a:lstStyle/>
          <a:p>
            <a:pPr marL="342900" indent="-3429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Outlier effects</a:t>
            </a:r>
          </a:p>
          <a:p>
            <a:pPr marL="342900" indent="-342900">
              <a:buFont typeface="Arial" panose="020B0604020202020204" pitchFamily="34" charset="0"/>
              <a:buChar char="•"/>
            </a:pPr>
            <a:endParaRPr lang="en-US" altLang="nb-NO" sz="2400" dirty="0">
              <a:latin typeface="Yu Gothic UI" panose="020B0500000000000000" pitchFamily="34" charset="-128"/>
              <a:ea typeface="Yu Gothic UI" panose="020B0500000000000000" pitchFamily="34" charset="-128"/>
            </a:endParaRPr>
          </a:p>
        </p:txBody>
      </p:sp>
      <p:sp>
        <p:nvSpPr>
          <p:cNvPr id="8" name="Text Box 5"/>
          <p:cNvSpPr txBox="1">
            <a:spLocks noChangeArrowheads="1"/>
          </p:cNvSpPr>
          <p:nvPr/>
        </p:nvSpPr>
        <p:spPr bwMode="auto">
          <a:xfrm>
            <a:off x="7720760" y="5877058"/>
            <a:ext cx="3600450" cy="36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86734" tIns="42606" rIns="86734" bIns="42606">
            <a:spAutoFit/>
          </a:bodyPr>
          <a:lstStyle>
            <a:lvl1pPr algn="l">
              <a:spcBef>
                <a:spcPct val="20000"/>
              </a:spcBef>
              <a:buChar char="•"/>
              <a:defRPr sz="2400">
                <a:solidFill>
                  <a:schemeClr val="tx1"/>
                </a:solidFill>
                <a:latin typeface="Arial" pitchFamily="34" charset="0"/>
              </a:defRPr>
            </a:lvl1pPr>
            <a:lvl2pPr marL="742950" indent="-285750" algn="l">
              <a:spcBef>
                <a:spcPct val="20000"/>
              </a:spcBef>
              <a:buChar char="–"/>
              <a:defRPr>
                <a:solidFill>
                  <a:schemeClr val="tx1"/>
                </a:solidFill>
                <a:latin typeface="Arial" pitchFamily="34" charset="0"/>
              </a:defRPr>
            </a:lvl2pPr>
            <a:lvl3pPr marL="1143000" indent="-228600" algn="l">
              <a:spcBef>
                <a:spcPct val="20000"/>
              </a:spcBef>
              <a:buChar char="•"/>
              <a:defRPr>
                <a:solidFill>
                  <a:schemeClr val="tx1"/>
                </a:solidFill>
                <a:latin typeface="Arial" pitchFamily="34" charset="0"/>
              </a:defRPr>
            </a:lvl3pPr>
            <a:lvl4pPr marL="1600200" indent="-228600" algn="l">
              <a:spcBef>
                <a:spcPct val="20000"/>
              </a:spcBef>
              <a:buChar char="–"/>
              <a:defRPr>
                <a:solidFill>
                  <a:schemeClr val="tx1"/>
                </a:solidFill>
                <a:latin typeface="Arial" pitchFamily="34" charset="0"/>
              </a:defRPr>
            </a:lvl4pPr>
            <a:lvl5pPr marL="2057400" indent="-228600" algn="l">
              <a:spcBef>
                <a:spcPct val="20000"/>
              </a:spcBef>
              <a:buChar char="»"/>
              <a:defRPr>
                <a:solidFill>
                  <a:schemeClr val="tx1"/>
                </a:solidFill>
                <a:latin typeface="Arial" pitchFamily="34" charset="0"/>
              </a:defRPr>
            </a:lvl5pPr>
            <a:lvl6pPr marL="2514600" indent="-228600" eaLnBrk="0" fontAlgn="base" hangingPunct="0">
              <a:spcBef>
                <a:spcPct val="20000"/>
              </a:spcBef>
              <a:spcAft>
                <a:spcPct val="0"/>
              </a:spcAft>
              <a:buChar char="»"/>
              <a:defRPr>
                <a:solidFill>
                  <a:schemeClr val="tx1"/>
                </a:solidFill>
                <a:latin typeface="Arial" pitchFamily="34" charset="0"/>
              </a:defRPr>
            </a:lvl6pPr>
            <a:lvl7pPr marL="2971800" indent="-228600" eaLnBrk="0" fontAlgn="base" hangingPunct="0">
              <a:spcBef>
                <a:spcPct val="20000"/>
              </a:spcBef>
              <a:spcAft>
                <a:spcPct val="0"/>
              </a:spcAft>
              <a:buChar char="»"/>
              <a:defRPr>
                <a:solidFill>
                  <a:schemeClr val="tx1"/>
                </a:solidFill>
                <a:latin typeface="Arial" pitchFamily="34" charset="0"/>
              </a:defRPr>
            </a:lvl7pPr>
            <a:lvl8pPr marL="3429000" indent="-228600" eaLnBrk="0" fontAlgn="base" hangingPunct="0">
              <a:spcBef>
                <a:spcPct val="20000"/>
              </a:spcBef>
              <a:spcAft>
                <a:spcPct val="0"/>
              </a:spcAft>
              <a:buChar char="»"/>
              <a:defRPr>
                <a:solidFill>
                  <a:schemeClr val="tx1"/>
                </a:solidFill>
                <a:latin typeface="Arial" pitchFamily="34" charset="0"/>
              </a:defRPr>
            </a:lvl8pPr>
            <a:lvl9pPr marL="3886200" indent="-228600" eaLnBrk="0" fontAlgn="base" hangingPunct="0">
              <a:spcBef>
                <a:spcPct val="20000"/>
              </a:spcBef>
              <a:spcAft>
                <a:spcPct val="0"/>
              </a:spcAft>
              <a:buChar char="»"/>
              <a:defRPr>
                <a:solidFill>
                  <a:schemeClr val="tx1"/>
                </a:solidFill>
                <a:latin typeface="Arial" pitchFamily="34" charset="0"/>
              </a:defRPr>
            </a:lvl9pPr>
          </a:lstStyle>
          <a:p>
            <a:pPr algn="ctr">
              <a:spcBef>
                <a:spcPct val="50000"/>
              </a:spcBef>
              <a:buFontTx/>
              <a:buNone/>
              <a:defRPr/>
            </a:pPr>
            <a:r>
              <a:rPr lang="en-US" altLang="nb-NO" sz="1800" i="1" dirty="0">
                <a:solidFill>
                  <a:schemeClr val="tx1">
                    <a:lumMod val="50000"/>
                    <a:lumOff val="50000"/>
                  </a:schemeClr>
                </a:solidFill>
                <a:latin typeface="Yu Gothic UI" panose="020B0500000000000000" pitchFamily="34" charset="-128"/>
                <a:ea typeface="Yu Gothic UI" panose="020B0500000000000000" pitchFamily="34" charset="-128"/>
                <a:cs typeface="Times" panose="02020603050405020304" pitchFamily="18" charset="0"/>
              </a:rPr>
              <a:t>(McKinley and </a:t>
            </a:r>
            <a:r>
              <a:rPr lang="en-US" altLang="nb-NO" sz="1800" i="1" dirty="0" err="1">
                <a:solidFill>
                  <a:schemeClr val="tx1">
                    <a:lumMod val="50000"/>
                    <a:lumOff val="50000"/>
                  </a:schemeClr>
                </a:solidFill>
                <a:latin typeface="Yu Gothic UI" panose="020B0500000000000000" pitchFamily="34" charset="-128"/>
                <a:ea typeface="Yu Gothic UI" panose="020B0500000000000000" pitchFamily="34" charset="-128"/>
                <a:cs typeface="Times" panose="02020603050405020304" pitchFamily="18" charset="0"/>
              </a:rPr>
              <a:t>Ruffell</a:t>
            </a:r>
            <a:r>
              <a:rPr lang="en-US" altLang="nb-NO" sz="1800" i="1" dirty="0">
                <a:solidFill>
                  <a:schemeClr val="tx1">
                    <a:lumMod val="50000"/>
                    <a:lumOff val="50000"/>
                  </a:schemeClr>
                </a:solidFill>
                <a:latin typeface="Yu Gothic UI" panose="020B0500000000000000" pitchFamily="34" charset="-128"/>
                <a:ea typeface="Yu Gothic UI" panose="020B0500000000000000" pitchFamily="34" charset="-128"/>
                <a:cs typeface="Times" panose="02020603050405020304" pitchFamily="18" charset="0"/>
              </a:rPr>
              <a:t> 2006)</a:t>
            </a:r>
          </a:p>
        </p:txBody>
      </p:sp>
    </p:spTree>
    <p:extLst>
      <p:ext uri="{BB962C8B-B14F-4D97-AF65-F5344CB8AC3E}">
        <p14:creationId xmlns:p14="http://schemas.microsoft.com/office/powerpoint/2010/main" val="2915935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792" y="1828128"/>
            <a:ext cx="7291757" cy="412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 </a:t>
            </a:r>
            <a:r>
              <a:rPr lang="en-GB" altLang="nb-NO"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IDW </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3" name="Rectangle 2"/>
          <p:cNvSpPr/>
          <p:nvPr/>
        </p:nvSpPr>
        <p:spPr>
          <a:xfrm>
            <a:off x="520995" y="1232572"/>
            <a:ext cx="11282071" cy="830997"/>
          </a:xfrm>
          <a:prstGeom prst="rect">
            <a:avLst/>
          </a:prstGeom>
        </p:spPr>
        <p:txBody>
          <a:bodyPr wrap="square">
            <a:spAutoFit/>
          </a:bodyPr>
          <a:lstStyle/>
          <a:p>
            <a:pPr marL="342900" indent="-3429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rPr>
              <a:t>Terracing effects may also occur  (especially for high r values)</a:t>
            </a:r>
          </a:p>
          <a:p>
            <a:pPr marL="342900" indent="-342900">
              <a:buFont typeface="Arial" panose="020B0604020202020204" pitchFamily="34" charset="0"/>
              <a:buChar char="•"/>
            </a:pPr>
            <a:endParaRPr lang="en-US" altLang="nb-NO" sz="2400" dirty="0">
              <a:latin typeface="Yu Gothic UI" panose="020B0500000000000000" pitchFamily="34" charset="-128"/>
              <a:ea typeface="Yu Gothic UI" panose="020B0500000000000000" pitchFamily="34" charset="-128"/>
            </a:endParaRPr>
          </a:p>
        </p:txBody>
      </p:sp>
      <p:sp>
        <p:nvSpPr>
          <p:cNvPr id="7" name="Text Box 5"/>
          <p:cNvSpPr txBox="1">
            <a:spLocks noChangeArrowheads="1"/>
          </p:cNvSpPr>
          <p:nvPr/>
        </p:nvSpPr>
        <p:spPr bwMode="auto">
          <a:xfrm>
            <a:off x="7720760" y="5877058"/>
            <a:ext cx="3600450" cy="36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86734" tIns="42606" rIns="86734" bIns="42606">
            <a:spAutoFit/>
          </a:bodyPr>
          <a:lstStyle>
            <a:lvl1pPr algn="l">
              <a:spcBef>
                <a:spcPct val="20000"/>
              </a:spcBef>
              <a:buChar char="•"/>
              <a:defRPr sz="2400">
                <a:solidFill>
                  <a:schemeClr val="tx1"/>
                </a:solidFill>
                <a:latin typeface="Arial" pitchFamily="34" charset="0"/>
              </a:defRPr>
            </a:lvl1pPr>
            <a:lvl2pPr marL="742950" indent="-285750" algn="l">
              <a:spcBef>
                <a:spcPct val="20000"/>
              </a:spcBef>
              <a:buChar char="–"/>
              <a:defRPr>
                <a:solidFill>
                  <a:schemeClr val="tx1"/>
                </a:solidFill>
                <a:latin typeface="Arial" pitchFamily="34" charset="0"/>
              </a:defRPr>
            </a:lvl2pPr>
            <a:lvl3pPr marL="1143000" indent="-228600" algn="l">
              <a:spcBef>
                <a:spcPct val="20000"/>
              </a:spcBef>
              <a:buChar char="•"/>
              <a:defRPr>
                <a:solidFill>
                  <a:schemeClr val="tx1"/>
                </a:solidFill>
                <a:latin typeface="Arial" pitchFamily="34" charset="0"/>
              </a:defRPr>
            </a:lvl3pPr>
            <a:lvl4pPr marL="1600200" indent="-228600" algn="l">
              <a:spcBef>
                <a:spcPct val="20000"/>
              </a:spcBef>
              <a:buChar char="–"/>
              <a:defRPr>
                <a:solidFill>
                  <a:schemeClr val="tx1"/>
                </a:solidFill>
                <a:latin typeface="Arial" pitchFamily="34" charset="0"/>
              </a:defRPr>
            </a:lvl4pPr>
            <a:lvl5pPr marL="2057400" indent="-228600" algn="l">
              <a:spcBef>
                <a:spcPct val="20000"/>
              </a:spcBef>
              <a:buChar char="»"/>
              <a:defRPr>
                <a:solidFill>
                  <a:schemeClr val="tx1"/>
                </a:solidFill>
                <a:latin typeface="Arial" pitchFamily="34" charset="0"/>
              </a:defRPr>
            </a:lvl5pPr>
            <a:lvl6pPr marL="2514600" indent="-228600" eaLnBrk="0" fontAlgn="base" hangingPunct="0">
              <a:spcBef>
                <a:spcPct val="20000"/>
              </a:spcBef>
              <a:spcAft>
                <a:spcPct val="0"/>
              </a:spcAft>
              <a:buChar char="»"/>
              <a:defRPr>
                <a:solidFill>
                  <a:schemeClr val="tx1"/>
                </a:solidFill>
                <a:latin typeface="Arial" pitchFamily="34" charset="0"/>
              </a:defRPr>
            </a:lvl6pPr>
            <a:lvl7pPr marL="2971800" indent="-228600" eaLnBrk="0" fontAlgn="base" hangingPunct="0">
              <a:spcBef>
                <a:spcPct val="20000"/>
              </a:spcBef>
              <a:spcAft>
                <a:spcPct val="0"/>
              </a:spcAft>
              <a:buChar char="»"/>
              <a:defRPr>
                <a:solidFill>
                  <a:schemeClr val="tx1"/>
                </a:solidFill>
                <a:latin typeface="Arial" pitchFamily="34" charset="0"/>
              </a:defRPr>
            </a:lvl7pPr>
            <a:lvl8pPr marL="3429000" indent="-228600" eaLnBrk="0" fontAlgn="base" hangingPunct="0">
              <a:spcBef>
                <a:spcPct val="20000"/>
              </a:spcBef>
              <a:spcAft>
                <a:spcPct val="0"/>
              </a:spcAft>
              <a:buChar char="»"/>
              <a:defRPr>
                <a:solidFill>
                  <a:schemeClr val="tx1"/>
                </a:solidFill>
                <a:latin typeface="Arial" pitchFamily="34" charset="0"/>
              </a:defRPr>
            </a:lvl8pPr>
            <a:lvl9pPr marL="3886200" indent="-228600" eaLnBrk="0" fontAlgn="base" hangingPunct="0">
              <a:spcBef>
                <a:spcPct val="20000"/>
              </a:spcBef>
              <a:spcAft>
                <a:spcPct val="0"/>
              </a:spcAft>
              <a:buChar char="»"/>
              <a:defRPr>
                <a:solidFill>
                  <a:schemeClr val="tx1"/>
                </a:solidFill>
                <a:latin typeface="Arial" pitchFamily="34" charset="0"/>
              </a:defRPr>
            </a:lvl9pPr>
          </a:lstStyle>
          <a:p>
            <a:pPr algn="ctr">
              <a:spcBef>
                <a:spcPct val="50000"/>
              </a:spcBef>
              <a:buFontTx/>
              <a:buNone/>
              <a:defRPr/>
            </a:pPr>
            <a:r>
              <a:rPr lang="en-US" altLang="nb-NO" sz="1800" i="1" dirty="0">
                <a:solidFill>
                  <a:schemeClr val="tx1">
                    <a:lumMod val="50000"/>
                    <a:lumOff val="50000"/>
                  </a:schemeClr>
                </a:solidFill>
                <a:latin typeface="Yu Gothic UI" panose="020B0500000000000000" pitchFamily="34" charset="-128"/>
                <a:ea typeface="Yu Gothic UI" panose="020B0500000000000000" pitchFamily="34" charset="-128"/>
                <a:cs typeface="Times" panose="02020603050405020304" pitchFamily="18" charset="0"/>
              </a:rPr>
              <a:t>(McKinley and </a:t>
            </a:r>
            <a:r>
              <a:rPr lang="en-US" altLang="nb-NO" sz="1800" i="1" dirty="0" err="1">
                <a:solidFill>
                  <a:schemeClr val="tx1">
                    <a:lumMod val="50000"/>
                    <a:lumOff val="50000"/>
                  </a:schemeClr>
                </a:solidFill>
                <a:latin typeface="Yu Gothic UI" panose="020B0500000000000000" pitchFamily="34" charset="-128"/>
                <a:ea typeface="Yu Gothic UI" panose="020B0500000000000000" pitchFamily="34" charset="-128"/>
                <a:cs typeface="Times" panose="02020603050405020304" pitchFamily="18" charset="0"/>
              </a:rPr>
              <a:t>Ruffell</a:t>
            </a:r>
            <a:r>
              <a:rPr lang="en-US" altLang="nb-NO" sz="1800" i="1" dirty="0">
                <a:solidFill>
                  <a:schemeClr val="tx1">
                    <a:lumMod val="50000"/>
                    <a:lumOff val="50000"/>
                  </a:schemeClr>
                </a:solidFill>
                <a:latin typeface="Yu Gothic UI" panose="020B0500000000000000" pitchFamily="34" charset="-128"/>
                <a:ea typeface="Yu Gothic UI" panose="020B0500000000000000" pitchFamily="34" charset="-128"/>
                <a:cs typeface="Times" panose="02020603050405020304" pitchFamily="18" charset="0"/>
              </a:rPr>
              <a:t> 2006)</a:t>
            </a:r>
          </a:p>
        </p:txBody>
      </p:sp>
    </p:spTree>
    <p:extLst>
      <p:ext uri="{BB962C8B-B14F-4D97-AF65-F5344CB8AC3E}">
        <p14:creationId xmlns:p14="http://schemas.microsoft.com/office/powerpoint/2010/main" val="1183984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4" y="1087073"/>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Trend surfaces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(global polynomial interpolation, GPI)</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Nearest </a:t>
            </a:r>
            <a:r>
              <a:rPr lang="en-US" altLang="nb-NO" b="1" dirty="0" err="1">
                <a:latin typeface="Yu Gothic UI" panose="020B0500000000000000" pitchFamily="34" charset="-128"/>
                <a:ea typeface="Yu Gothic UI" panose="020B0500000000000000" pitchFamily="34" charset="-128"/>
                <a:cs typeface="Segoe UI" panose="020B0502040204020203" pitchFamily="34" charset="0"/>
              </a:rPr>
              <a:t>neighbour</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 (Thiessen)</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Inverse distance weighting (IDW)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(moving average)</a:t>
            </a:r>
          </a:p>
          <a:p>
            <a:pPr marL="542925" indent="-542925">
              <a:lnSpc>
                <a:spcPct val="200000"/>
              </a:lnSpc>
              <a:spcBef>
                <a:spcPts val="0"/>
              </a:spcBef>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Radial basis functions or spline</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Kriging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(ordinary, simple, universal, etc.…analyses of spatial variation)</a:t>
            </a:r>
          </a:p>
          <a:p>
            <a:pPr marL="542925" lvl="1" indent="0" algn="just">
              <a:lnSpc>
                <a:spcPct val="200000"/>
              </a:lnSpc>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58713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25972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t>
            </a:r>
            <a:r>
              <a:rPr lang="en-US" sz="4400" b="1" dirty="0" err="1">
                <a:solidFill>
                  <a:srgbClr val="1F7F79"/>
                </a:solidFill>
                <a:latin typeface="Yu Gothic UI" panose="020B0500000000000000" pitchFamily="34" charset="-128"/>
                <a:ea typeface="Yu Gothic UI" panose="020B0500000000000000" pitchFamily="34" charset="-128"/>
                <a:cs typeface="Segoe UI" panose="020B0502040204020203" pitchFamily="34" charset="0"/>
              </a:rPr>
              <a:t>algor</a:t>
            </a:r>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Radial basis functions</a:t>
            </a:r>
          </a:p>
          <a:p>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9" name="Rectangle 3"/>
          <p:cNvSpPr txBox="1">
            <a:spLocks noChangeArrowheads="1"/>
          </p:cNvSpPr>
          <p:nvPr/>
        </p:nvSpPr>
        <p:spPr>
          <a:xfrm>
            <a:off x="606104" y="1264418"/>
            <a:ext cx="11349676" cy="11069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Radial basis functions are a series of </a:t>
            </a:r>
            <a:r>
              <a:rPr lang="en-US" altLang="nb-NO" u="sng" dirty="0">
                <a:latin typeface="Yu Gothic UI" panose="020B0500000000000000" pitchFamily="34" charset="-128"/>
                <a:ea typeface="Yu Gothic UI" panose="020B0500000000000000" pitchFamily="34" charset="-128"/>
                <a:cs typeface="Segoe UI" panose="020B0502040204020203" pitchFamily="34" charset="0"/>
              </a:rPr>
              <a:t>exact interpolation </a:t>
            </a:r>
            <a:r>
              <a:rPr lang="en-US" altLang="nb-NO" dirty="0">
                <a:latin typeface="Yu Gothic UI" panose="020B0500000000000000" pitchFamily="34" charset="-128"/>
                <a:ea typeface="Yu Gothic UI" panose="020B0500000000000000" pitchFamily="34" charset="-128"/>
                <a:cs typeface="Segoe UI" panose="020B0502040204020203" pitchFamily="34" charset="0"/>
              </a:rPr>
              <a:t>techniques i.e. the surface must pass through each measured sample value.</a:t>
            </a:r>
          </a:p>
          <a:p>
            <a:pPr marL="542925" indent="-542925">
              <a:lnSpc>
                <a:spcPct val="100000"/>
              </a:lnSpc>
              <a:spcBef>
                <a:spcPts val="0"/>
              </a:spcBef>
              <a:buClr>
                <a:srgbClr val="1F7F79"/>
              </a:buClr>
              <a:buFont typeface="Segoe UI" panose="020B0502040204020203" pitchFamily="34" charset="0"/>
              <a:buChar char="⃣"/>
            </a:pPr>
            <a:endParaRPr lang="en-US" altLang="nb-NO"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2" name="Rectangle 1"/>
          <p:cNvSpPr/>
          <p:nvPr/>
        </p:nvSpPr>
        <p:spPr>
          <a:xfrm>
            <a:off x="606104" y="2710968"/>
            <a:ext cx="10169613" cy="3354765"/>
          </a:xfrm>
          <a:prstGeom prst="rect">
            <a:avLst/>
          </a:prstGeom>
        </p:spPr>
        <p:txBody>
          <a:bodyPr wrap="squar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There are </a:t>
            </a:r>
            <a:r>
              <a:rPr lang="en-US" altLang="nb-NO" sz="2800" u="sng" dirty="0">
                <a:latin typeface="Yu Gothic UI" panose="020B0500000000000000" pitchFamily="34" charset="-128"/>
                <a:ea typeface="Yu Gothic UI" panose="020B0500000000000000" pitchFamily="34" charset="-128"/>
                <a:cs typeface="Segoe UI" panose="020B0502040204020203" pitchFamily="34" charset="0"/>
              </a:rPr>
              <a:t>five different basis functions</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t>
            </a:r>
          </a:p>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rPr>
              <a:t>Thin-plate spline</a:t>
            </a:r>
          </a:p>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rPr>
              <a:t>Spline with tension</a:t>
            </a:r>
          </a:p>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rPr>
              <a:t>Completely regularized spline</a:t>
            </a:r>
          </a:p>
          <a:p>
            <a:pPr marL="893763" lvl="1" indent="-350838">
              <a:lnSpc>
                <a:spcPct val="100000"/>
              </a:lnSpc>
              <a:spcBef>
                <a:spcPts val="0"/>
              </a:spcBef>
              <a:buFont typeface="Segoe UI" panose="020B0502040204020203" pitchFamily="34" charset="0"/>
              <a:buChar char="–"/>
            </a:pPr>
            <a:r>
              <a:rPr lang="en-US" altLang="nb-NO" sz="2400" dirty="0" err="1">
                <a:latin typeface="Yu Gothic UI" panose="020B0500000000000000" pitchFamily="34" charset="-128"/>
                <a:ea typeface="Yu Gothic UI" panose="020B0500000000000000" pitchFamily="34" charset="-128"/>
              </a:rPr>
              <a:t>Multiquadric</a:t>
            </a:r>
            <a:r>
              <a:rPr lang="en-US" altLang="nb-NO" sz="2400" dirty="0">
                <a:latin typeface="Yu Gothic UI" panose="020B0500000000000000" pitchFamily="34" charset="-128"/>
                <a:ea typeface="Yu Gothic UI" panose="020B0500000000000000" pitchFamily="34" charset="-128"/>
              </a:rPr>
              <a:t> function</a:t>
            </a:r>
          </a:p>
          <a:p>
            <a:pPr marL="893763" lvl="1" indent="-350838">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rPr>
              <a:t>Inverse </a:t>
            </a:r>
            <a:r>
              <a:rPr lang="en-US" altLang="nb-NO" sz="2400" dirty="0" err="1">
                <a:latin typeface="Yu Gothic UI" panose="020B0500000000000000" pitchFamily="34" charset="-128"/>
                <a:ea typeface="Yu Gothic UI" panose="020B0500000000000000" pitchFamily="34" charset="-128"/>
              </a:rPr>
              <a:t>multiquadric</a:t>
            </a:r>
            <a:r>
              <a:rPr lang="en-US" altLang="nb-NO" sz="2400" dirty="0">
                <a:latin typeface="Yu Gothic UI" panose="020B0500000000000000" pitchFamily="34" charset="-128"/>
                <a:ea typeface="Yu Gothic UI" panose="020B0500000000000000" pitchFamily="34" charset="-128"/>
              </a:rPr>
              <a:t> function</a:t>
            </a:r>
          </a:p>
          <a:p>
            <a:pPr marL="893763" lvl="1" indent="-350838">
              <a:lnSpc>
                <a:spcPct val="100000"/>
              </a:lnSpc>
              <a:spcBef>
                <a:spcPts val="0"/>
              </a:spcBef>
              <a:buFont typeface="Segoe UI" panose="020B0502040204020203" pitchFamily="34" charset="0"/>
              <a:buChar char="–"/>
            </a:pPr>
            <a:endParaRPr lang="en-US" altLang="nb-NO" sz="3600" dirty="0">
              <a:latin typeface="Yu Gothic UI" panose="020B0500000000000000" pitchFamily="34" charset="-128"/>
              <a:ea typeface="Yu Gothic UI" panose="020B0500000000000000" pitchFamily="34" charset="-128"/>
              <a:cs typeface="Segoe UI" panose="020B0502040204020203" pitchFamily="34" charset="0"/>
            </a:endParaRPr>
          </a:p>
          <a:p>
            <a:pPr marL="542925" lvl="0" indent="-542925">
              <a:lnSpc>
                <a:spcPct val="100000"/>
              </a:lnSpc>
              <a:spcBef>
                <a:spcPts val="0"/>
              </a:spcBef>
              <a:buClr>
                <a:srgbClr val="1F7F79"/>
              </a:buClr>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Radial basis functions</a:t>
            </a:r>
            <a:r>
              <a:rPr lang="en-US" sz="2800" dirty="0">
                <a:latin typeface="Yu Gothic UI" panose="020B0500000000000000" pitchFamily="34" charset="-128"/>
                <a:ea typeface="Yu Gothic UI" panose="020B0500000000000000" pitchFamily="34" charset="-128"/>
              </a:rPr>
              <a:t> methods are a special case of splines.</a:t>
            </a: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0120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What is a spatial interpolation?</a:t>
            </a:r>
          </a:p>
        </p:txBody>
      </p:sp>
      <p:sp>
        <p:nvSpPr>
          <p:cNvPr id="10" name="Rectangle 3"/>
          <p:cNvSpPr txBox="1">
            <a:spLocks noChangeArrowheads="1"/>
          </p:cNvSpPr>
          <p:nvPr/>
        </p:nvSpPr>
        <p:spPr>
          <a:xfrm>
            <a:off x="482866" y="1454430"/>
            <a:ext cx="10979792"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The basis assumption of interpolation</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a:t>
            </a:r>
          </a:p>
          <a:p>
            <a:pPr marL="893763" lvl="1" indent="-350838" algn="just">
              <a:lnSpc>
                <a:spcPct val="100000"/>
              </a:lnSpc>
              <a:spcBef>
                <a:spcPts val="0"/>
              </a:spcBef>
              <a:buFont typeface="Segoe UI" panose="020B0502040204020203" pitchFamily="34" charset="0"/>
              <a:buChar char="–"/>
            </a:pPr>
            <a:r>
              <a:rPr lang="en-US" altLang="nb-NO" sz="3200" dirty="0">
                <a:solidFill>
                  <a:prstClr val="black"/>
                </a:solidFill>
                <a:latin typeface="Yu Gothic UI" panose="020B0500000000000000" pitchFamily="34" charset="-128"/>
                <a:ea typeface="Yu Gothic UI" panose="020B0500000000000000" pitchFamily="34" charset="-128"/>
              </a:rPr>
              <a:t>On average, the values of points close to sampled points are more likely to be similar than those farther away.</a:t>
            </a:r>
            <a:r>
              <a:rPr lang="en-US" altLang="nb-NO" dirty="0">
                <a:latin typeface="Yu Gothic UI" panose="020B0500000000000000" pitchFamily="34" charset="-128"/>
                <a:ea typeface="Yu Gothic UI" panose="020B0500000000000000" pitchFamily="34" charset="-128"/>
                <a:cs typeface="Segoe UI" panose="020B0502040204020203" pitchFamily="34" charset="0"/>
              </a:rPr>
              <a:t>	</a:t>
            </a:r>
          </a:p>
        </p:txBody>
      </p:sp>
      <p:grpSp>
        <p:nvGrpSpPr>
          <p:cNvPr id="4" name="Group 3"/>
          <p:cNvGrpSpPr/>
          <p:nvPr/>
        </p:nvGrpSpPr>
        <p:grpSpPr>
          <a:xfrm>
            <a:off x="2489200" y="3759200"/>
            <a:ext cx="7493000" cy="1803400"/>
            <a:chOff x="2489200" y="3759200"/>
            <a:chExt cx="7493000" cy="1803400"/>
          </a:xfrm>
        </p:grpSpPr>
        <p:sp>
          <p:nvSpPr>
            <p:cNvPr id="3" name="Rounded Rectangle 2"/>
            <p:cNvSpPr/>
            <p:nvPr/>
          </p:nvSpPr>
          <p:spPr>
            <a:xfrm>
              <a:off x="2489200" y="3759200"/>
              <a:ext cx="7493000" cy="1803400"/>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Rectangle 1"/>
            <p:cNvSpPr/>
            <p:nvPr/>
          </p:nvSpPr>
          <p:spPr>
            <a:xfrm>
              <a:off x="2593256" y="3915870"/>
              <a:ext cx="7374938" cy="1384995"/>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“Everything in the universe is related to everything else, but closer things are more related.” </a:t>
              </a:r>
              <a:r>
                <a:rPr lang="en-US" sz="2800" dirty="0">
                  <a:latin typeface="Yu Gothic UI" panose="020B0500000000000000" pitchFamily="34" charset="-128"/>
                  <a:ea typeface="Yu Gothic UI" panose="020B0500000000000000" pitchFamily="34" charset="-128"/>
                </a:rPr>
                <a:t>– Tobler’s First Law of Geography</a:t>
              </a:r>
              <a:endParaRPr lang="nb-NO" sz="2800" dirty="0">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245549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t>
            </a:r>
            <a:r>
              <a:rPr lang="en-US" sz="4400" b="1" dirty="0" err="1">
                <a:solidFill>
                  <a:srgbClr val="1F7F79"/>
                </a:solidFill>
                <a:latin typeface="Yu Gothic UI" panose="020B0500000000000000" pitchFamily="34" charset="-128"/>
                <a:ea typeface="Yu Gothic UI" panose="020B0500000000000000" pitchFamily="34" charset="-128"/>
                <a:cs typeface="Segoe UI" panose="020B0502040204020203" pitchFamily="34" charset="0"/>
              </a:rPr>
              <a:t>algor</a:t>
            </a:r>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Radial basis functions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9" name="Rectangle 3"/>
          <p:cNvSpPr txBox="1">
            <a:spLocks noChangeArrowheads="1"/>
          </p:cNvSpPr>
          <p:nvPr/>
        </p:nvSpPr>
        <p:spPr>
          <a:xfrm>
            <a:off x="606104" y="1745106"/>
            <a:ext cx="11349676" cy="5112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GB" altLang="nb-NO" u="sng" dirty="0">
                <a:latin typeface="Yu Gothic UI" panose="020B0500000000000000" pitchFamily="34" charset="-128"/>
                <a:ea typeface="Yu Gothic UI" panose="020B0500000000000000" pitchFamily="34" charset="-128"/>
                <a:cs typeface="Segoe UI" panose="020B0502040204020203" pitchFamily="34" charset="0"/>
              </a:rPr>
              <a:t>Piece-wise functions</a:t>
            </a:r>
            <a:endParaRPr lang="en-GB" altLang="nb-NO" b="1" u="sng"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cs typeface="Segoe UI" panose="020B0502040204020203" pitchFamily="34" charset="0"/>
              </a:rPr>
              <a:t>Fitted exactly to a small number of data points</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Joins between one part of the curve and another are continuous</a:t>
            </a:r>
          </a:p>
          <a:p>
            <a:pPr marL="0" indent="0">
              <a:lnSpc>
                <a:spcPct val="100000"/>
              </a:lnSpc>
              <a:spcBef>
                <a:spcPts val="0"/>
              </a:spcBef>
              <a:buClr>
                <a:srgbClr val="1F7F79"/>
              </a:buClr>
              <a:buNone/>
            </a:pPr>
            <a:endParaRPr lang="en-GB" altLang="nb-NO" sz="1100"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spcBef>
                <a:spcPts val="0"/>
              </a:spcBef>
              <a:buClr>
                <a:srgbClr val="1F7F79"/>
              </a:buClr>
              <a:buFont typeface="Segoe UI" panose="020B0502040204020203" pitchFamily="34" charset="0"/>
              <a:buChar char="⃣"/>
            </a:pPr>
            <a:r>
              <a:rPr lang="en-GB" altLang="nb-NO" u="sng" dirty="0">
                <a:latin typeface="Yu Gothic UI" panose="020B0500000000000000" pitchFamily="34" charset="-128"/>
                <a:ea typeface="Yu Gothic UI" panose="020B0500000000000000" pitchFamily="34" charset="-128"/>
                <a:cs typeface="Segoe UI" panose="020B0502040204020203" pitchFamily="34" charset="0"/>
              </a:rPr>
              <a:t>Bicubic spline</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cs typeface="Segoe UI" panose="020B0502040204020203" pitchFamily="34" charset="0"/>
              </a:rPr>
              <a:t>Three dimensional (surface)</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cs typeface="Segoe UI" panose="020B0502040204020203" pitchFamily="34" charset="0"/>
              </a:rPr>
              <a:t>The resulting smooth surface passes exactly through the input points.</a:t>
            </a:r>
          </a:p>
          <a:p>
            <a:pPr marL="893763" lvl="1" indent="-350838">
              <a:lnSpc>
                <a:spcPct val="100000"/>
              </a:lnSpc>
              <a:spcBef>
                <a:spcPts val="0"/>
              </a:spcBef>
              <a:buFont typeface="Segoe UI" panose="020B0502040204020203" pitchFamily="34" charset="0"/>
              <a:buChar char="–"/>
            </a:pPr>
            <a:endParaRPr lang="en-GB" altLang="nb-NO" sz="1100"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spcBef>
                <a:spcPts val="0"/>
              </a:spcBef>
              <a:buClr>
                <a:srgbClr val="1F7F79"/>
              </a:buClr>
              <a:buFont typeface="Segoe UI" panose="020B0502040204020203" pitchFamily="34" charset="0"/>
              <a:buChar char="⃣"/>
            </a:pPr>
            <a:r>
              <a:rPr lang="en-GB" altLang="nb-NO" u="sng" dirty="0">
                <a:latin typeface="Yu Gothic UI" panose="020B0500000000000000" pitchFamily="34" charset="-128"/>
                <a:ea typeface="Yu Gothic UI" panose="020B0500000000000000" pitchFamily="34" charset="-128"/>
                <a:cs typeface="Segoe UI" panose="020B0502040204020203" pitchFamily="34" charset="0"/>
              </a:rPr>
              <a:t>Thin-plate spline</a:t>
            </a: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cs typeface="Segoe UI" panose="020B0502040204020203" pitchFamily="34" charset="0"/>
              </a:rPr>
              <a:t>Exact spline surface is replaced by a locally smoothed average</a:t>
            </a:r>
          </a:p>
        </p:txBody>
      </p:sp>
      <p:sp>
        <p:nvSpPr>
          <p:cNvPr id="2" name="Rectangle 1"/>
          <p:cNvSpPr/>
          <p:nvPr/>
        </p:nvSpPr>
        <p:spPr>
          <a:xfrm>
            <a:off x="1152584" y="1148357"/>
            <a:ext cx="1502334" cy="584775"/>
          </a:xfrm>
          <a:prstGeom prst="rect">
            <a:avLst/>
          </a:prstGeom>
        </p:spPr>
        <p:txBody>
          <a:bodyPr wrap="none">
            <a:spAutoFit/>
          </a:bodyPr>
          <a:lstStyle/>
          <a:p>
            <a:r>
              <a:rPr lang="en-US" sz="3200" b="1" dirty="0">
                <a:latin typeface="Yu Gothic UI" panose="020B0500000000000000" pitchFamily="34" charset="-128"/>
                <a:ea typeface="Yu Gothic UI" panose="020B0500000000000000" pitchFamily="34" charset="-128"/>
                <a:cs typeface="Segoe UI" panose="020B0502040204020203" pitchFamily="34" charset="0"/>
              </a:rPr>
              <a:t>Splines</a:t>
            </a:r>
          </a:p>
        </p:txBody>
      </p:sp>
    </p:spTree>
    <p:extLst>
      <p:ext uri="{BB962C8B-B14F-4D97-AF65-F5344CB8AC3E}">
        <p14:creationId xmlns:p14="http://schemas.microsoft.com/office/powerpoint/2010/main" val="440424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06104" y="2399037"/>
            <a:ext cx="11349676" cy="397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25972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t>
            </a:r>
            <a:r>
              <a:rPr lang="en-US" sz="4400" b="1" dirty="0" err="1">
                <a:solidFill>
                  <a:srgbClr val="1F7F79"/>
                </a:solidFill>
                <a:latin typeface="Yu Gothic UI" panose="020B0500000000000000" pitchFamily="34" charset="-128"/>
                <a:ea typeface="Yu Gothic UI" panose="020B0500000000000000" pitchFamily="34" charset="-128"/>
                <a:cs typeface="Segoe UI" panose="020B0502040204020203" pitchFamily="34" charset="0"/>
              </a:rPr>
              <a:t>algor</a:t>
            </a:r>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Radial basis functions</a:t>
            </a:r>
          </a:p>
          <a:p>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9" name="Rectangle 3"/>
          <p:cNvSpPr txBox="1">
            <a:spLocks noChangeArrowheads="1"/>
          </p:cNvSpPr>
          <p:nvPr/>
        </p:nvSpPr>
        <p:spPr>
          <a:xfrm>
            <a:off x="606104" y="1264418"/>
            <a:ext cx="11349676" cy="5112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Radial basis functions are a series of exact interpolation techniques i.e. the surface must pass through each measured sample value.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574" y="2399037"/>
            <a:ext cx="6955215" cy="3978275"/>
          </a:xfrm>
          <a:prstGeom prst="rect">
            <a:avLst/>
          </a:prstGeom>
        </p:spPr>
      </p:pic>
      <p:sp>
        <p:nvSpPr>
          <p:cNvPr id="3" name="Rectangle 2"/>
          <p:cNvSpPr/>
          <p:nvPr/>
        </p:nvSpPr>
        <p:spPr>
          <a:xfrm>
            <a:off x="8919611" y="2710968"/>
            <a:ext cx="1952779" cy="461665"/>
          </a:xfrm>
          <a:prstGeom prst="rect">
            <a:avLst/>
          </a:prstGeom>
        </p:spPr>
        <p:txBody>
          <a:bodyPr wrap="none">
            <a:spAutoFit/>
          </a:bodyPr>
          <a:lstStyle/>
          <a:p>
            <a:r>
              <a:rPr lang="en-US" sz="2400" i="1" dirty="0">
                <a:latin typeface="Yu Gothic UI" panose="020B0500000000000000" pitchFamily="34" charset="-128"/>
                <a:ea typeface="Yu Gothic UI" panose="020B0500000000000000" pitchFamily="34" charset="-128"/>
              </a:rPr>
              <a:t>sample value</a:t>
            </a:r>
            <a:endParaRPr lang="nb-NO" sz="2400" i="1" dirty="0">
              <a:latin typeface="Yu Gothic UI" panose="020B0500000000000000" pitchFamily="34" charset="-128"/>
              <a:ea typeface="Yu Gothic UI" panose="020B0500000000000000" pitchFamily="34" charset="-128"/>
            </a:endParaRPr>
          </a:p>
        </p:txBody>
      </p:sp>
      <p:cxnSp>
        <p:nvCxnSpPr>
          <p:cNvPr id="5" name="Straight Arrow Connector 4"/>
          <p:cNvCxnSpPr>
            <a:endCxn id="3" idx="1"/>
          </p:cNvCxnSpPr>
          <p:nvPr/>
        </p:nvCxnSpPr>
        <p:spPr>
          <a:xfrm flipV="1">
            <a:off x="8175394" y="2941801"/>
            <a:ext cx="744217" cy="40837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912896" y="3291832"/>
            <a:ext cx="2707604" cy="830997"/>
          </a:xfrm>
          <a:prstGeom prst="rect">
            <a:avLst/>
          </a:prstGeom>
        </p:spPr>
        <p:txBody>
          <a:bodyPr wrap="square">
            <a:spAutoFit/>
          </a:bodyPr>
          <a:lstStyle/>
          <a:p>
            <a:pPr algn="ctr"/>
            <a:r>
              <a:rPr lang="en-US" altLang="nb-NO" sz="2400" i="1" dirty="0">
                <a:latin typeface="Yu Gothic UI" panose="020B0500000000000000" pitchFamily="34" charset="-128"/>
                <a:ea typeface="Yu Gothic UI" panose="020B0500000000000000" pitchFamily="34" charset="-128"/>
                <a:cs typeface="Segoe UI" panose="020B0502040204020203" pitchFamily="34" charset="0"/>
              </a:rPr>
              <a:t>Radial basis functions surface</a:t>
            </a:r>
            <a:endParaRPr lang="nb-NO" sz="2400" i="1" dirty="0">
              <a:latin typeface="Yu Gothic UI" panose="020B0500000000000000" pitchFamily="34" charset="-128"/>
              <a:ea typeface="Yu Gothic UI" panose="020B0500000000000000" pitchFamily="34" charset="-128"/>
            </a:endParaRPr>
          </a:p>
        </p:txBody>
      </p:sp>
      <p:cxnSp>
        <p:nvCxnSpPr>
          <p:cNvPr id="12" name="Straight Arrow Connector 11"/>
          <p:cNvCxnSpPr>
            <a:endCxn id="10" idx="1"/>
          </p:cNvCxnSpPr>
          <p:nvPr/>
        </p:nvCxnSpPr>
        <p:spPr>
          <a:xfrm>
            <a:off x="7681260" y="3621624"/>
            <a:ext cx="1231636" cy="8570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424217" y="5338566"/>
            <a:ext cx="3647414" cy="830997"/>
          </a:xfrm>
          <a:prstGeom prst="rect">
            <a:avLst/>
          </a:prstGeom>
        </p:spPr>
        <p:txBody>
          <a:bodyPr wrap="square">
            <a:spAutoFit/>
          </a:bodyPr>
          <a:lstStyle/>
          <a:p>
            <a:pPr algn="ctr"/>
            <a:r>
              <a:rPr lang="en-US" sz="2400" dirty="0">
                <a:latin typeface="Yu Gothic UI" panose="020B0500000000000000" pitchFamily="34" charset="-128"/>
                <a:ea typeface="Yu Gothic UI" panose="020B0500000000000000" pitchFamily="34" charset="-128"/>
              </a:rPr>
              <a:t>the surface passes through the data values</a:t>
            </a:r>
            <a:endParaRPr lang="nb-NO" sz="2400" dirty="0">
              <a:latin typeface="Yu Gothic UI" panose="020B0500000000000000" pitchFamily="34" charset="-128"/>
              <a:ea typeface="Yu Gothic UI" panose="020B0500000000000000" pitchFamily="34" charset="-128"/>
            </a:endParaRPr>
          </a:p>
        </p:txBody>
      </p:sp>
      <p:cxnSp>
        <p:nvCxnSpPr>
          <p:cNvPr id="15" name="Straight Arrow Connector 14"/>
          <p:cNvCxnSpPr>
            <a:endCxn id="13" idx="1"/>
          </p:cNvCxnSpPr>
          <p:nvPr/>
        </p:nvCxnSpPr>
        <p:spPr>
          <a:xfrm>
            <a:off x="5731727" y="5486400"/>
            <a:ext cx="1692490" cy="26766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68654" y="5434127"/>
            <a:ext cx="3352810" cy="923330"/>
          </a:xfrm>
          <a:prstGeom prst="rect">
            <a:avLst/>
          </a:prstGeom>
        </p:spPr>
        <p:txBody>
          <a:bodyPr wrap="square">
            <a:spAutoFit/>
          </a:bodyPr>
          <a:lstStyle/>
          <a:p>
            <a:r>
              <a:rPr lang="en-US" i="1" dirty="0">
                <a:solidFill>
                  <a:srgbClr val="828282"/>
                </a:solidFill>
                <a:latin typeface="Yu Gothic UI" panose="020B0500000000000000" pitchFamily="34" charset="-128"/>
                <a:ea typeface="Yu Gothic UI" panose="020B0500000000000000" pitchFamily="34" charset="-128"/>
              </a:rPr>
              <a:t>Cross section illustrating how RBF surface fits through the sample values</a:t>
            </a:r>
            <a:endParaRPr lang="nb-NO"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0746230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t>
            </a:r>
            <a:r>
              <a:rPr lang="en-US" sz="4400" b="1" dirty="0" err="1">
                <a:solidFill>
                  <a:srgbClr val="1F7F79"/>
                </a:solidFill>
                <a:latin typeface="Yu Gothic UI" panose="020B0500000000000000" pitchFamily="34" charset="-128"/>
                <a:ea typeface="Yu Gothic UI" panose="020B0500000000000000" pitchFamily="34" charset="-128"/>
                <a:cs typeface="Segoe UI" panose="020B0502040204020203" pitchFamily="34" charset="0"/>
              </a:rPr>
              <a:t>algor</a:t>
            </a:r>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Radial basis functions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9" name="Rectangle 3"/>
          <p:cNvSpPr txBox="1">
            <a:spLocks noChangeArrowheads="1"/>
          </p:cNvSpPr>
          <p:nvPr/>
        </p:nvSpPr>
        <p:spPr>
          <a:xfrm>
            <a:off x="606104" y="1264418"/>
            <a:ext cx="11349676" cy="5112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Difference between Radial basis functions (RBF) and Inverse Distance Weighted (IDW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661" y="2783049"/>
            <a:ext cx="4299249" cy="20761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8075" y="2858054"/>
            <a:ext cx="4335996" cy="2002642"/>
          </a:xfrm>
          <a:prstGeom prst="rect">
            <a:avLst/>
          </a:prstGeom>
        </p:spPr>
      </p:pic>
      <p:sp>
        <p:nvSpPr>
          <p:cNvPr id="8" name="Rectangle 7"/>
          <p:cNvSpPr/>
          <p:nvPr/>
        </p:nvSpPr>
        <p:spPr>
          <a:xfrm>
            <a:off x="6668075" y="5249672"/>
            <a:ext cx="4211960" cy="461665"/>
          </a:xfrm>
          <a:prstGeom prst="rect">
            <a:avLst/>
          </a:prstGeom>
        </p:spPr>
        <p:txBody>
          <a:bodyPr wrap="square">
            <a:spAutoFit/>
          </a:bodyPr>
          <a:lstStyle/>
          <a:p>
            <a:pPr algn="ctr"/>
            <a:r>
              <a:rPr lang="en-US" sz="2400" i="1" dirty="0">
                <a:solidFill>
                  <a:srgbClr val="828282"/>
                </a:solidFill>
                <a:latin typeface="Yu Gothic UI" panose="020B0500000000000000" pitchFamily="34" charset="-128"/>
                <a:ea typeface="Yu Gothic UI" panose="020B0500000000000000" pitchFamily="34" charset="-128"/>
              </a:rPr>
              <a:t>Example IDW profile</a:t>
            </a:r>
            <a:endParaRPr lang="nb-NO" sz="2400" dirty="0">
              <a:latin typeface="Yu Gothic UI" panose="020B0500000000000000" pitchFamily="34" charset="-128"/>
              <a:ea typeface="Yu Gothic UI" panose="020B0500000000000000" pitchFamily="34" charset="-128"/>
            </a:endParaRPr>
          </a:p>
        </p:txBody>
      </p:sp>
      <p:sp>
        <p:nvSpPr>
          <p:cNvPr id="14" name="Rectangle 13"/>
          <p:cNvSpPr/>
          <p:nvPr/>
        </p:nvSpPr>
        <p:spPr>
          <a:xfrm>
            <a:off x="1487688" y="5248915"/>
            <a:ext cx="2877711" cy="461665"/>
          </a:xfrm>
          <a:prstGeom prst="rect">
            <a:avLst/>
          </a:prstGeom>
        </p:spPr>
        <p:txBody>
          <a:bodyPr wrap="none">
            <a:spAutoFit/>
          </a:bodyPr>
          <a:lstStyle/>
          <a:p>
            <a:r>
              <a:rPr lang="nb-NO" sz="2400" i="1" dirty="0" err="1">
                <a:solidFill>
                  <a:srgbClr val="828282"/>
                </a:solidFill>
                <a:latin typeface="Yu Gothic UI" panose="020B0500000000000000" pitchFamily="34" charset="-128"/>
                <a:ea typeface="Yu Gothic UI" panose="020B0500000000000000" pitchFamily="34" charset="-128"/>
              </a:rPr>
              <a:t>Example</a:t>
            </a:r>
            <a:r>
              <a:rPr lang="nb-NO" sz="2400" i="1" dirty="0">
                <a:solidFill>
                  <a:srgbClr val="828282"/>
                </a:solidFill>
                <a:latin typeface="Yu Gothic UI" panose="020B0500000000000000" pitchFamily="34" charset="-128"/>
                <a:ea typeface="Yu Gothic UI" panose="020B0500000000000000" pitchFamily="34" charset="-128"/>
              </a:rPr>
              <a:t> RBF </a:t>
            </a:r>
            <a:r>
              <a:rPr lang="nb-NO" sz="2400" i="1" dirty="0" err="1">
                <a:solidFill>
                  <a:srgbClr val="828282"/>
                </a:solidFill>
                <a:latin typeface="Yu Gothic UI" panose="020B0500000000000000" pitchFamily="34" charset="-128"/>
                <a:ea typeface="Yu Gothic UI" panose="020B0500000000000000" pitchFamily="34" charset="-128"/>
              </a:rPr>
              <a:t>profile</a:t>
            </a:r>
            <a:endParaRPr lang="nb-NO"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5898105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7371" y="1415625"/>
            <a:ext cx="2066536" cy="4936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992" y="1413637"/>
            <a:ext cx="2119524" cy="497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3389" y="1448015"/>
            <a:ext cx="2057705" cy="488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p:cNvSpPr txBox="1">
            <a:spLocks noChangeArrowheads="1"/>
          </p:cNvSpPr>
          <p:nvPr/>
        </p:nvSpPr>
        <p:spPr bwMode="auto">
          <a:xfrm>
            <a:off x="1703389" y="1019523"/>
            <a:ext cx="1920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spcBef>
                <a:spcPct val="20000"/>
              </a:spcBef>
              <a:buChar char="•"/>
              <a:defRPr sz="2400">
                <a:solidFill>
                  <a:schemeClr val="tx1"/>
                </a:solidFill>
                <a:latin typeface="Arial" pitchFamily="34" charset="0"/>
              </a:defRPr>
            </a:lvl1pPr>
            <a:lvl2pPr marL="742950" indent="-285750" algn="l">
              <a:spcBef>
                <a:spcPct val="20000"/>
              </a:spcBef>
              <a:buChar char="–"/>
              <a:defRPr>
                <a:solidFill>
                  <a:schemeClr val="tx1"/>
                </a:solidFill>
                <a:latin typeface="Arial" pitchFamily="34" charset="0"/>
              </a:defRPr>
            </a:lvl2pPr>
            <a:lvl3pPr marL="1143000" indent="-228600" algn="l">
              <a:spcBef>
                <a:spcPct val="20000"/>
              </a:spcBef>
              <a:buChar char="•"/>
              <a:defRPr>
                <a:solidFill>
                  <a:schemeClr val="tx1"/>
                </a:solidFill>
                <a:latin typeface="Arial" pitchFamily="34" charset="0"/>
              </a:defRPr>
            </a:lvl3pPr>
            <a:lvl4pPr marL="1600200" indent="-228600" algn="l">
              <a:spcBef>
                <a:spcPct val="20000"/>
              </a:spcBef>
              <a:buChar char="–"/>
              <a:defRPr>
                <a:solidFill>
                  <a:schemeClr val="tx1"/>
                </a:solidFill>
                <a:latin typeface="Arial" pitchFamily="34" charset="0"/>
              </a:defRPr>
            </a:lvl4pPr>
            <a:lvl5pPr marL="2057400" indent="-228600" algn="l">
              <a:spcBef>
                <a:spcPct val="20000"/>
              </a:spcBef>
              <a:buChar char="»"/>
              <a:defRPr>
                <a:solidFill>
                  <a:schemeClr val="tx1"/>
                </a:solidFill>
                <a:latin typeface="Arial" pitchFamily="34" charset="0"/>
              </a:defRPr>
            </a:lvl5pPr>
            <a:lvl6pPr marL="2514600" indent="-228600" eaLnBrk="0" fontAlgn="base" hangingPunct="0">
              <a:spcBef>
                <a:spcPct val="20000"/>
              </a:spcBef>
              <a:spcAft>
                <a:spcPct val="0"/>
              </a:spcAft>
              <a:buChar char="»"/>
              <a:defRPr>
                <a:solidFill>
                  <a:schemeClr val="tx1"/>
                </a:solidFill>
                <a:latin typeface="Arial" pitchFamily="34" charset="0"/>
              </a:defRPr>
            </a:lvl6pPr>
            <a:lvl7pPr marL="2971800" indent="-228600" eaLnBrk="0" fontAlgn="base" hangingPunct="0">
              <a:spcBef>
                <a:spcPct val="20000"/>
              </a:spcBef>
              <a:spcAft>
                <a:spcPct val="0"/>
              </a:spcAft>
              <a:buChar char="»"/>
              <a:defRPr>
                <a:solidFill>
                  <a:schemeClr val="tx1"/>
                </a:solidFill>
                <a:latin typeface="Arial" pitchFamily="34" charset="0"/>
              </a:defRPr>
            </a:lvl7pPr>
            <a:lvl8pPr marL="3429000" indent="-228600" eaLnBrk="0" fontAlgn="base" hangingPunct="0">
              <a:spcBef>
                <a:spcPct val="20000"/>
              </a:spcBef>
              <a:spcAft>
                <a:spcPct val="0"/>
              </a:spcAft>
              <a:buChar char="»"/>
              <a:defRPr>
                <a:solidFill>
                  <a:schemeClr val="tx1"/>
                </a:solidFill>
                <a:latin typeface="Arial" pitchFamily="34" charset="0"/>
              </a:defRPr>
            </a:lvl8pPr>
            <a:lvl9pPr marL="3886200" indent="-228600" eaLnBrk="0" fontAlgn="base" hangingPunct="0">
              <a:spcBef>
                <a:spcPct val="20000"/>
              </a:spcBef>
              <a:spcAft>
                <a:spcPct val="0"/>
              </a:spcAft>
              <a:buChar char="»"/>
              <a:defRPr>
                <a:solidFill>
                  <a:schemeClr val="tx1"/>
                </a:solidFill>
                <a:latin typeface="Arial" pitchFamily="34" charset="0"/>
              </a:defRPr>
            </a:lvl9pPr>
          </a:lstStyle>
          <a:p>
            <a:pPr algn="ctr">
              <a:spcBef>
                <a:spcPct val="0"/>
              </a:spcBef>
              <a:buFontTx/>
              <a:buNone/>
              <a:defRPr/>
            </a:pPr>
            <a:r>
              <a:rPr lang="en-GB" altLang="nb-NO" b="1" dirty="0">
                <a:latin typeface="Yu Gothic UI" panose="020B0500000000000000" pitchFamily="34" charset="-128"/>
                <a:ea typeface="Yu Gothic UI" panose="020B0500000000000000" pitchFamily="34" charset="-128"/>
              </a:rPr>
              <a:t>Point data</a:t>
            </a:r>
          </a:p>
        </p:txBody>
      </p:sp>
      <p:sp>
        <p:nvSpPr>
          <p:cNvPr id="15" name="Text Box 8"/>
          <p:cNvSpPr txBox="1">
            <a:spLocks noChangeArrowheads="1"/>
          </p:cNvSpPr>
          <p:nvPr/>
        </p:nvSpPr>
        <p:spPr bwMode="auto">
          <a:xfrm>
            <a:off x="9150842" y="998967"/>
            <a:ext cx="1964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spcBef>
                <a:spcPct val="20000"/>
              </a:spcBef>
              <a:buChar char="•"/>
              <a:defRPr sz="2400">
                <a:solidFill>
                  <a:schemeClr val="tx1"/>
                </a:solidFill>
                <a:latin typeface="Arial" pitchFamily="34" charset="0"/>
              </a:defRPr>
            </a:lvl1pPr>
            <a:lvl2pPr marL="742950" indent="-285750" algn="l">
              <a:spcBef>
                <a:spcPct val="20000"/>
              </a:spcBef>
              <a:buChar char="–"/>
              <a:defRPr>
                <a:solidFill>
                  <a:schemeClr val="tx1"/>
                </a:solidFill>
                <a:latin typeface="Arial" pitchFamily="34" charset="0"/>
              </a:defRPr>
            </a:lvl2pPr>
            <a:lvl3pPr marL="1143000" indent="-228600" algn="l">
              <a:spcBef>
                <a:spcPct val="20000"/>
              </a:spcBef>
              <a:buChar char="•"/>
              <a:defRPr>
                <a:solidFill>
                  <a:schemeClr val="tx1"/>
                </a:solidFill>
                <a:latin typeface="Arial" pitchFamily="34" charset="0"/>
              </a:defRPr>
            </a:lvl3pPr>
            <a:lvl4pPr marL="1600200" indent="-228600" algn="l">
              <a:spcBef>
                <a:spcPct val="20000"/>
              </a:spcBef>
              <a:buChar char="–"/>
              <a:defRPr>
                <a:solidFill>
                  <a:schemeClr val="tx1"/>
                </a:solidFill>
                <a:latin typeface="Arial" pitchFamily="34" charset="0"/>
              </a:defRPr>
            </a:lvl4pPr>
            <a:lvl5pPr marL="2057400" indent="-228600" algn="l">
              <a:spcBef>
                <a:spcPct val="20000"/>
              </a:spcBef>
              <a:buChar char="»"/>
              <a:defRPr>
                <a:solidFill>
                  <a:schemeClr val="tx1"/>
                </a:solidFill>
                <a:latin typeface="Arial" pitchFamily="34" charset="0"/>
              </a:defRPr>
            </a:lvl5pPr>
            <a:lvl6pPr marL="2514600" indent="-228600" eaLnBrk="0" fontAlgn="base" hangingPunct="0">
              <a:spcBef>
                <a:spcPct val="20000"/>
              </a:spcBef>
              <a:spcAft>
                <a:spcPct val="0"/>
              </a:spcAft>
              <a:buChar char="»"/>
              <a:defRPr>
                <a:solidFill>
                  <a:schemeClr val="tx1"/>
                </a:solidFill>
                <a:latin typeface="Arial" pitchFamily="34" charset="0"/>
              </a:defRPr>
            </a:lvl6pPr>
            <a:lvl7pPr marL="2971800" indent="-228600" eaLnBrk="0" fontAlgn="base" hangingPunct="0">
              <a:spcBef>
                <a:spcPct val="20000"/>
              </a:spcBef>
              <a:spcAft>
                <a:spcPct val="0"/>
              </a:spcAft>
              <a:buChar char="»"/>
              <a:defRPr>
                <a:solidFill>
                  <a:schemeClr val="tx1"/>
                </a:solidFill>
                <a:latin typeface="Arial" pitchFamily="34" charset="0"/>
              </a:defRPr>
            </a:lvl7pPr>
            <a:lvl8pPr marL="3429000" indent="-228600" eaLnBrk="0" fontAlgn="base" hangingPunct="0">
              <a:spcBef>
                <a:spcPct val="20000"/>
              </a:spcBef>
              <a:spcAft>
                <a:spcPct val="0"/>
              </a:spcAft>
              <a:buChar char="»"/>
              <a:defRPr>
                <a:solidFill>
                  <a:schemeClr val="tx1"/>
                </a:solidFill>
                <a:latin typeface="Arial" pitchFamily="34" charset="0"/>
              </a:defRPr>
            </a:lvl8pPr>
            <a:lvl9pPr marL="3886200" indent="-228600" eaLnBrk="0" fontAlgn="base" hangingPunct="0">
              <a:spcBef>
                <a:spcPct val="20000"/>
              </a:spcBef>
              <a:spcAft>
                <a:spcPct val="0"/>
              </a:spcAft>
              <a:buChar char="»"/>
              <a:defRPr>
                <a:solidFill>
                  <a:schemeClr val="tx1"/>
                </a:solidFill>
                <a:latin typeface="Arial" pitchFamily="34" charset="0"/>
              </a:defRPr>
            </a:lvl9pPr>
          </a:lstStyle>
          <a:p>
            <a:pPr algn="ctr">
              <a:spcBef>
                <a:spcPct val="0"/>
              </a:spcBef>
              <a:buFontTx/>
              <a:buNone/>
              <a:defRPr/>
            </a:pPr>
            <a:r>
              <a:rPr lang="en-GB" altLang="nb-NO" b="1" dirty="0">
                <a:latin typeface="Yu Gothic UI" panose="020B0500000000000000" pitchFamily="34" charset="-128"/>
                <a:ea typeface="Yu Gothic UI" panose="020B0500000000000000" pitchFamily="34" charset="-128"/>
              </a:rPr>
              <a:t>IDW result</a:t>
            </a:r>
          </a:p>
        </p:txBody>
      </p:sp>
      <p:sp>
        <p:nvSpPr>
          <p:cNvPr id="16" name="Text Box 9"/>
          <p:cNvSpPr txBox="1">
            <a:spLocks noChangeArrowheads="1"/>
          </p:cNvSpPr>
          <p:nvPr/>
        </p:nvSpPr>
        <p:spPr bwMode="auto">
          <a:xfrm>
            <a:off x="5270242" y="998967"/>
            <a:ext cx="22608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spcBef>
                <a:spcPct val="20000"/>
              </a:spcBef>
              <a:buChar char="•"/>
              <a:defRPr sz="2400">
                <a:solidFill>
                  <a:schemeClr val="tx1"/>
                </a:solidFill>
                <a:latin typeface="Arial" pitchFamily="34" charset="0"/>
              </a:defRPr>
            </a:lvl1pPr>
            <a:lvl2pPr marL="742950" indent="-285750" algn="l">
              <a:spcBef>
                <a:spcPct val="20000"/>
              </a:spcBef>
              <a:buChar char="–"/>
              <a:defRPr>
                <a:solidFill>
                  <a:schemeClr val="tx1"/>
                </a:solidFill>
                <a:latin typeface="Arial" pitchFamily="34" charset="0"/>
              </a:defRPr>
            </a:lvl2pPr>
            <a:lvl3pPr marL="1143000" indent="-228600" algn="l">
              <a:spcBef>
                <a:spcPct val="20000"/>
              </a:spcBef>
              <a:buChar char="•"/>
              <a:defRPr>
                <a:solidFill>
                  <a:schemeClr val="tx1"/>
                </a:solidFill>
                <a:latin typeface="Arial" pitchFamily="34" charset="0"/>
              </a:defRPr>
            </a:lvl3pPr>
            <a:lvl4pPr marL="1600200" indent="-228600" algn="l">
              <a:spcBef>
                <a:spcPct val="20000"/>
              </a:spcBef>
              <a:buChar char="–"/>
              <a:defRPr>
                <a:solidFill>
                  <a:schemeClr val="tx1"/>
                </a:solidFill>
                <a:latin typeface="Arial" pitchFamily="34" charset="0"/>
              </a:defRPr>
            </a:lvl4pPr>
            <a:lvl5pPr marL="2057400" indent="-228600" algn="l">
              <a:spcBef>
                <a:spcPct val="20000"/>
              </a:spcBef>
              <a:buChar char="»"/>
              <a:defRPr>
                <a:solidFill>
                  <a:schemeClr val="tx1"/>
                </a:solidFill>
                <a:latin typeface="Arial" pitchFamily="34" charset="0"/>
              </a:defRPr>
            </a:lvl5pPr>
            <a:lvl6pPr marL="2514600" indent="-228600" eaLnBrk="0" fontAlgn="base" hangingPunct="0">
              <a:spcBef>
                <a:spcPct val="20000"/>
              </a:spcBef>
              <a:spcAft>
                <a:spcPct val="0"/>
              </a:spcAft>
              <a:buChar char="»"/>
              <a:defRPr>
                <a:solidFill>
                  <a:schemeClr val="tx1"/>
                </a:solidFill>
                <a:latin typeface="Arial" pitchFamily="34" charset="0"/>
              </a:defRPr>
            </a:lvl6pPr>
            <a:lvl7pPr marL="2971800" indent="-228600" eaLnBrk="0" fontAlgn="base" hangingPunct="0">
              <a:spcBef>
                <a:spcPct val="20000"/>
              </a:spcBef>
              <a:spcAft>
                <a:spcPct val="0"/>
              </a:spcAft>
              <a:buChar char="»"/>
              <a:defRPr>
                <a:solidFill>
                  <a:schemeClr val="tx1"/>
                </a:solidFill>
                <a:latin typeface="Arial" pitchFamily="34" charset="0"/>
              </a:defRPr>
            </a:lvl7pPr>
            <a:lvl8pPr marL="3429000" indent="-228600" eaLnBrk="0" fontAlgn="base" hangingPunct="0">
              <a:spcBef>
                <a:spcPct val="20000"/>
              </a:spcBef>
              <a:spcAft>
                <a:spcPct val="0"/>
              </a:spcAft>
              <a:buChar char="»"/>
              <a:defRPr>
                <a:solidFill>
                  <a:schemeClr val="tx1"/>
                </a:solidFill>
                <a:latin typeface="Arial" pitchFamily="34" charset="0"/>
              </a:defRPr>
            </a:lvl8pPr>
            <a:lvl9pPr marL="3886200" indent="-228600" eaLnBrk="0" fontAlgn="base" hangingPunct="0">
              <a:spcBef>
                <a:spcPct val="20000"/>
              </a:spcBef>
              <a:spcAft>
                <a:spcPct val="0"/>
              </a:spcAft>
              <a:buChar char="»"/>
              <a:defRPr>
                <a:solidFill>
                  <a:schemeClr val="tx1"/>
                </a:solidFill>
                <a:latin typeface="Arial" pitchFamily="34" charset="0"/>
              </a:defRPr>
            </a:lvl9pPr>
          </a:lstStyle>
          <a:p>
            <a:pPr algn="ctr">
              <a:spcBef>
                <a:spcPct val="0"/>
              </a:spcBef>
              <a:buFontTx/>
              <a:buNone/>
              <a:defRPr/>
            </a:pPr>
            <a:r>
              <a:rPr lang="en-GB" altLang="nb-NO" b="1" dirty="0">
                <a:latin typeface="Yu Gothic UI" panose="020B0500000000000000" pitchFamily="34" charset="-128"/>
                <a:ea typeface="Yu Gothic UI" panose="020B0500000000000000" pitchFamily="34" charset="-128"/>
              </a:rPr>
              <a:t>Spline result</a:t>
            </a:r>
          </a:p>
        </p:txBody>
      </p:sp>
      <p:sp>
        <p:nvSpPr>
          <p:cNvPr id="13" name="Rectangle 1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t>
            </a:r>
            <a:r>
              <a:rPr lang="en-US" sz="4400" b="1" dirty="0" err="1">
                <a:solidFill>
                  <a:srgbClr val="1F7F79"/>
                </a:solidFill>
                <a:latin typeface="Yu Gothic UI" panose="020B0500000000000000" pitchFamily="34" charset="-128"/>
                <a:ea typeface="Yu Gothic UI" panose="020B0500000000000000" pitchFamily="34" charset="-128"/>
                <a:cs typeface="Segoe UI" panose="020B0502040204020203" pitchFamily="34" charset="0"/>
              </a:rPr>
              <a:t>algor</a:t>
            </a:r>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Radial basis functions</a:t>
            </a:r>
          </a:p>
        </p:txBody>
      </p:sp>
    </p:spTree>
    <p:extLst>
      <p:ext uri="{BB962C8B-B14F-4D97-AF65-F5344CB8AC3E}">
        <p14:creationId xmlns:p14="http://schemas.microsoft.com/office/powerpoint/2010/main" val="39632405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25972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t>
            </a:r>
            <a:r>
              <a:rPr lang="en-US" sz="4400" b="1" dirty="0" err="1">
                <a:solidFill>
                  <a:srgbClr val="1F7F79"/>
                </a:solidFill>
                <a:latin typeface="Yu Gothic UI" panose="020B0500000000000000" pitchFamily="34" charset="-128"/>
                <a:ea typeface="Yu Gothic UI" panose="020B0500000000000000" pitchFamily="34" charset="-128"/>
                <a:cs typeface="Segoe UI" panose="020B0502040204020203" pitchFamily="34" charset="0"/>
              </a:rPr>
              <a:t>algor</a:t>
            </a:r>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Radial basis functions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9" name="Rectangle 3"/>
          <p:cNvSpPr txBox="1">
            <a:spLocks noChangeArrowheads="1"/>
          </p:cNvSpPr>
          <p:nvPr/>
        </p:nvSpPr>
        <p:spPr>
          <a:xfrm>
            <a:off x="606104" y="1264418"/>
            <a:ext cx="11349676" cy="51128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RBFs are used to produce smooth surfaces from a large number of data points. </a:t>
            </a:r>
          </a:p>
          <a:p>
            <a:pPr marL="542925" indent="-542925">
              <a:lnSpc>
                <a:spcPct val="100000"/>
              </a:lnSpc>
              <a:spcBef>
                <a:spcPts val="0"/>
              </a:spcBef>
              <a:buClr>
                <a:srgbClr val="1F7F79"/>
              </a:buClr>
              <a:buFont typeface="Segoe UI" panose="020B0502040204020203" pitchFamily="34" charset="0"/>
              <a:buChar char="⃣"/>
            </a:pPr>
            <a:endParaRPr lang="en-US" altLang="nb-NO"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spcBef>
                <a:spcPts val="0"/>
              </a:spcBef>
              <a:buClr>
                <a:srgbClr val="1F7F79"/>
              </a:buClr>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The functions produce good results for gently varying surfaces such as elevation.</a:t>
            </a:r>
          </a:p>
          <a:p>
            <a:pPr marL="542925" indent="-542925">
              <a:lnSpc>
                <a:spcPct val="100000"/>
              </a:lnSpc>
              <a:spcBef>
                <a:spcPts val="0"/>
              </a:spcBef>
              <a:buClr>
                <a:srgbClr val="1F7F79"/>
              </a:buClr>
              <a:buFont typeface="Segoe UI" panose="020B0502040204020203" pitchFamily="34" charset="0"/>
              <a:buChar char="⃣"/>
            </a:pPr>
            <a:endParaRPr lang="en-US" altLang="nb-NO"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spcBef>
                <a:spcPts val="0"/>
              </a:spcBef>
              <a:buClr>
                <a:srgbClr val="1F7F79"/>
              </a:buClr>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The techniques are inappropriate when </a:t>
            </a: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large changes in the surface values occur within short distances </a:t>
            </a: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the sample data is prone to measurement error or uncertainty</a:t>
            </a:r>
          </a:p>
        </p:txBody>
      </p:sp>
    </p:spTree>
    <p:extLst>
      <p:ext uri="{BB962C8B-B14F-4D97-AF65-F5344CB8AC3E}">
        <p14:creationId xmlns:p14="http://schemas.microsoft.com/office/powerpoint/2010/main" val="20849084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4" y="1425066"/>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200000"/>
              </a:lnSpc>
              <a:spcBef>
                <a:spcPts val="0"/>
              </a:spcBef>
              <a:buClr>
                <a:srgbClr val="1F7F79"/>
              </a:buClr>
              <a:buFont typeface="Segoe UI" panose="020B0502040204020203" pitchFamily="34" charset="0"/>
              <a:buChar char="⃣"/>
            </a:pPr>
            <a:r>
              <a:rPr lang="en-GB" altLang="nb-NO" b="1" dirty="0">
                <a:latin typeface="Yu Gothic UI" panose="020B0500000000000000" pitchFamily="34" charset="-128"/>
                <a:ea typeface="Yu Gothic UI" panose="020B0500000000000000" pitchFamily="34" charset="-128"/>
                <a:cs typeface="Segoe UI" panose="020B0502040204020203" pitchFamily="34" charset="0"/>
              </a:rPr>
              <a:t>Trend surfaces</a:t>
            </a:r>
          </a:p>
          <a:p>
            <a:pPr marL="542925" indent="-542925">
              <a:lnSpc>
                <a:spcPct val="200000"/>
              </a:lnSpc>
              <a:spcBef>
                <a:spcPts val="0"/>
              </a:spcBef>
              <a:buClr>
                <a:srgbClr val="1F7F79"/>
              </a:buClr>
              <a:buFont typeface="Segoe UI" panose="020B0502040204020203" pitchFamily="34" charset="0"/>
              <a:buChar char="⃣"/>
            </a:pPr>
            <a:r>
              <a:rPr lang="en-GB" altLang="nb-NO" b="1" dirty="0">
                <a:latin typeface="Yu Gothic UI" panose="020B0500000000000000" pitchFamily="34" charset="-128"/>
                <a:ea typeface="Yu Gothic UI" panose="020B0500000000000000" pitchFamily="34" charset="-128"/>
                <a:cs typeface="Segoe UI" panose="020B0502040204020203" pitchFamily="34" charset="0"/>
              </a:rPr>
              <a:t>Nearest neighbour (Thiessen)</a:t>
            </a:r>
          </a:p>
          <a:p>
            <a:pPr marL="542925" indent="-542925">
              <a:lnSpc>
                <a:spcPct val="200000"/>
              </a:lnSpc>
              <a:spcBef>
                <a:spcPts val="0"/>
              </a:spcBef>
              <a:buClr>
                <a:srgbClr val="1F7F79"/>
              </a:buClr>
              <a:buFont typeface="Segoe UI" panose="020B0502040204020203" pitchFamily="34" charset="0"/>
              <a:buChar char="⃣"/>
            </a:pPr>
            <a:r>
              <a:rPr lang="en-GB" altLang="nb-NO" b="1" dirty="0">
                <a:latin typeface="Yu Gothic UI" panose="020B0500000000000000" pitchFamily="34" charset="-128"/>
                <a:ea typeface="Yu Gothic UI" panose="020B0500000000000000" pitchFamily="34" charset="-128"/>
                <a:cs typeface="Segoe UI" panose="020B0502040204020203" pitchFamily="34" charset="0"/>
              </a:rPr>
              <a:t>Inverse distance interpolation / weighted moving average (IDW)</a:t>
            </a:r>
          </a:p>
          <a:p>
            <a:pPr marL="542925" indent="-542925">
              <a:lnSpc>
                <a:spcPct val="200000"/>
              </a:lnSpc>
              <a:spcBef>
                <a:spcPts val="0"/>
              </a:spcBef>
              <a:buClr>
                <a:srgbClr val="1F7F79"/>
              </a:buClr>
              <a:buFont typeface="Segoe UI" panose="020B0502040204020203" pitchFamily="34" charset="0"/>
              <a:buChar char="⃣"/>
            </a:pPr>
            <a:r>
              <a:rPr lang="en-GB" altLang="nb-NO" b="1" dirty="0">
                <a:latin typeface="Yu Gothic UI" panose="020B0500000000000000" pitchFamily="34" charset="-128"/>
                <a:ea typeface="Yu Gothic UI" panose="020B0500000000000000" pitchFamily="34" charset="-128"/>
                <a:cs typeface="Segoe UI" panose="020B0502040204020203" pitchFamily="34" charset="0"/>
              </a:rPr>
              <a:t>Spline/local polynomials</a:t>
            </a:r>
          </a:p>
          <a:p>
            <a:pPr marL="542925" indent="-542925">
              <a:lnSpc>
                <a:spcPct val="200000"/>
              </a:lnSpc>
              <a:spcBef>
                <a:spcPts val="0"/>
              </a:spcBef>
              <a:buClr>
                <a:srgbClr val="1F7F79"/>
              </a:buClr>
              <a:buFont typeface="Segoe UI" panose="020B0502040204020203" pitchFamily="34" charset="0"/>
              <a:buChar char="⃣"/>
            </a:pPr>
            <a:r>
              <a:rPr lang="en-GB"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(analyses of spatial variation)</a:t>
            </a:r>
          </a:p>
          <a:p>
            <a:pPr marL="542925" lvl="1" indent="0" algn="just">
              <a:lnSpc>
                <a:spcPct val="200000"/>
              </a:lnSpc>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Explosion 1 6"/>
          <p:cNvSpPr/>
          <p:nvPr/>
        </p:nvSpPr>
        <p:spPr>
          <a:xfrm>
            <a:off x="7154020" y="4384517"/>
            <a:ext cx="3924300" cy="2082800"/>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ctangle 7"/>
          <p:cNvSpPr/>
          <p:nvPr/>
        </p:nvSpPr>
        <p:spPr>
          <a:xfrm>
            <a:off x="8064439" y="5154770"/>
            <a:ext cx="2103461" cy="523220"/>
          </a:xfrm>
          <a:prstGeom prst="rect">
            <a:avLst/>
          </a:prstGeom>
        </p:spPr>
        <p:txBody>
          <a:bodyPr wrap="none">
            <a:spAutoFit/>
          </a:bodyPr>
          <a:lstStyle/>
          <a:p>
            <a:r>
              <a:rPr lang="en-US" altLang="nb-NO" sz="2800" i="1" dirty="0">
                <a:solidFill>
                  <a:srgbClr val="FF0000"/>
                </a:solidFill>
                <a:latin typeface="Yu Gothic UI" panose="020B0500000000000000" pitchFamily="34" charset="-128"/>
                <a:ea typeface="Yu Gothic UI" panose="020B0500000000000000" pitchFamily="34" charset="-128"/>
              </a:rPr>
              <a:t>next lecture</a:t>
            </a:r>
            <a:endParaRPr lang="nb-NO" sz="2800" i="1" dirty="0"/>
          </a:p>
        </p:txBody>
      </p:sp>
    </p:spTree>
    <p:extLst>
      <p:ext uri="{BB962C8B-B14F-4D97-AF65-F5344CB8AC3E}">
        <p14:creationId xmlns:p14="http://schemas.microsoft.com/office/powerpoint/2010/main" val="21146537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Summary of interpolation tool</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graphicFrame>
        <p:nvGraphicFramePr>
          <p:cNvPr id="2" name="Table 1"/>
          <p:cNvGraphicFramePr>
            <a:graphicFrameLocks noGrp="1"/>
          </p:cNvGraphicFramePr>
          <p:nvPr>
            <p:extLst>
              <p:ext uri="{D42A27DB-BD31-4B8C-83A1-F6EECF244321}">
                <p14:modId xmlns:p14="http://schemas.microsoft.com/office/powerpoint/2010/main" val="1377721092"/>
              </p:ext>
            </p:extLst>
          </p:nvPr>
        </p:nvGraphicFramePr>
        <p:xfrm>
          <a:off x="422614" y="1217669"/>
          <a:ext cx="11563365" cy="5229280"/>
        </p:xfrm>
        <a:graphic>
          <a:graphicData uri="http://schemas.openxmlformats.org/drawingml/2006/table">
            <a:tbl>
              <a:tblPr/>
              <a:tblGrid>
                <a:gridCol w="2440295">
                  <a:extLst>
                    <a:ext uri="{9D8B030D-6E8A-4147-A177-3AD203B41FA5}">
                      <a16:colId xmlns:a16="http://schemas.microsoft.com/office/drawing/2014/main" val="1907921488"/>
                    </a:ext>
                  </a:extLst>
                </a:gridCol>
                <a:gridCol w="9123070">
                  <a:extLst>
                    <a:ext uri="{9D8B030D-6E8A-4147-A177-3AD203B41FA5}">
                      <a16:colId xmlns:a16="http://schemas.microsoft.com/office/drawing/2014/main" val="2213597304"/>
                    </a:ext>
                  </a:extLst>
                </a:gridCol>
              </a:tblGrid>
              <a:tr h="138138">
                <a:tc>
                  <a:txBody>
                    <a:bodyPr/>
                    <a:lstStyle/>
                    <a:p>
                      <a:r>
                        <a:rPr lang="en-GB" sz="2400" b="1" noProof="0" dirty="0">
                          <a:effectLst/>
                          <a:latin typeface="Yu Gothic UI" panose="020B0500000000000000" pitchFamily="34" charset="-128"/>
                          <a:ea typeface="Yu Gothic UI" panose="020B0500000000000000" pitchFamily="34" charset="-128"/>
                        </a:rPr>
                        <a:t>Tool</a:t>
                      </a: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r>
                        <a:rPr lang="en-GB" sz="2400" b="1" noProof="0" dirty="0">
                          <a:effectLst/>
                          <a:latin typeface="Yu Gothic UI" panose="020B0500000000000000" pitchFamily="34" charset="-128"/>
                          <a:ea typeface="Yu Gothic UI" panose="020B0500000000000000" pitchFamily="34" charset="-128"/>
                        </a:rPr>
                        <a:t>Description</a:t>
                      </a: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44038860"/>
                  </a:ext>
                </a:extLst>
              </a:tr>
              <a:tr h="493349">
                <a:tc>
                  <a:txBody>
                    <a:bodyPr/>
                    <a:lstStyle/>
                    <a:p>
                      <a:r>
                        <a:rPr lang="en-GB" sz="2000" u="none" strike="noStrike" noProof="0" dirty="0">
                          <a:solidFill>
                            <a:srgbClr val="007AC2"/>
                          </a:solidFill>
                          <a:effectLst/>
                          <a:latin typeface="Yu Gothic UI" panose="020B0500000000000000" pitchFamily="34" charset="-128"/>
                          <a:ea typeface="Yu Gothic UI" panose="020B0500000000000000" pitchFamily="34" charset="-128"/>
                          <a:hlinkClick r:id="rId3"/>
                        </a:rPr>
                        <a:t>Trend</a:t>
                      </a:r>
                      <a:endParaRPr lang="en-GB" sz="2000" noProof="0" dirty="0">
                        <a:effectLst/>
                        <a:latin typeface="Yu Gothic UI" panose="020B0500000000000000" pitchFamily="34" charset="-128"/>
                        <a:ea typeface="Yu Gothic UI" panose="020B0500000000000000" pitchFamily="34" charset="-128"/>
                      </a:endParaRP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r>
                        <a:rPr lang="en-GB" sz="2000" noProof="0" dirty="0">
                          <a:effectLst/>
                          <a:latin typeface="Yu Gothic UI" panose="020B0500000000000000" pitchFamily="34" charset="-128"/>
                          <a:ea typeface="Yu Gothic UI" panose="020B0500000000000000" pitchFamily="34" charset="-128"/>
                        </a:rPr>
                        <a:t>Interpolates a raster surface from points using a trend technique.</a:t>
                      </a: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26444862"/>
                  </a:ext>
                </a:extLst>
              </a:tr>
              <a:tr h="493349">
                <a:tc>
                  <a:txBody>
                    <a:bodyPr/>
                    <a:lstStyle/>
                    <a:p>
                      <a:r>
                        <a:rPr lang="en-GB" sz="2000" u="none" strike="noStrike" noProof="0" dirty="0">
                          <a:solidFill>
                            <a:srgbClr val="007AC2"/>
                          </a:solidFill>
                          <a:effectLst/>
                          <a:latin typeface="Yu Gothic UI" panose="020B0500000000000000" pitchFamily="34" charset="-128"/>
                          <a:ea typeface="Yu Gothic UI" panose="020B0500000000000000" pitchFamily="34" charset="-128"/>
                          <a:hlinkClick r:id="rId4"/>
                        </a:rPr>
                        <a:t>Natural Neighbour</a:t>
                      </a:r>
                      <a:endParaRPr lang="en-GB" sz="2000" noProof="0" dirty="0">
                        <a:effectLst/>
                        <a:latin typeface="Yu Gothic UI" panose="020B0500000000000000" pitchFamily="34" charset="-128"/>
                        <a:ea typeface="Yu Gothic UI" panose="020B0500000000000000" pitchFamily="34" charset="-128"/>
                      </a:endParaRP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r>
                        <a:rPr lang="en-GB" sz="2000" noProof="0" dirty="0">
                          <a:effectLst/>
                          <a:latin typeface="Yu Gothic UI" panose="020B0500000000000000" pitchFamily="34" charset="-128"/>
                          <a:ea typeface="Yu Gothic UI" panose="020B0500000000000000" pitchFamily="34" charset="-128"/>
                        </a:rPr>
                        <a:t>Interpolates a raster surface from points using a natural neighbour technique.</a:t>
                      </a: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58256001"/>
                  </a:ext>
                </a:extLst>
              </a:tr>
              <a:tr h="404546">
                <a:tc>
                  <a:txBody>
                    <a:bodyPr/>
                    <a:lstStyle/>
                    <a:p>
                      <a:r>
                        <a:rPr lang="en-GB" sz="2000" u="none" strike="noStrike" noProof="0" dirty="0">
                          <a:solidFill>
                            <a:srgbClr val="007AC2"/>
                          </a:solidFill>
                          <a:effectLst/>
                          <a:latin typeface="Yu Gothic UI" panose="020B0500000000000000" pitchFamily="34" charset="-128"/>
                          <a:ea typeface="Yu Gothic UI" panose="020B0500000000000000" pitchFamily="34" charset="-128"/>
                          <a:hlinkClick r:id="rId5"/>
                        </a:rPr>
                        <a:t>IDW</a:t>
                      </a:r>
                      <a:endParaRPr lang="en-GB" sz="2000" noProof="0" dirty="0">
                        <a:effectLst/>
                        <a:latin typeface="Yu Gothic UI" panose="020B0500000000000000" pitchFamily="34" charset="-128"/>
                        <a:ea typeface="Yu Gothic UI" panose="020B0500000000000000" pitchFamily="34" charset="-128"/>
                      </a:endParaRP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r>
                        <a:rPr lang="en-GB" sz="2000" noProof="0" dirty="0">
                          <a:effectLst/>
                          <a:latin typeface="Yu Gothic UI" panose="020B0500000000000000" pitchFamily="34" charset="-128"/>
                          <a:ea typeface="Yu Gothic UI" panose="020B0500000000000000" pitchFamily="34" charset="-128"/>
                        </a:rPr>
                        <a:t>Interpolates a raster surface from points using an inverse distance weighted (IDW) technique.</a:t>
                      </a: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87167681"/>
                  </a:ext>
                </a:extLst>
              </a:tr>
              <a:tr h="848560">
                <a:tc>
                  <a:txBody>
                    <a:bodyPr/>
                    <a:lstStyle/>
                    <a:p>
                      <a:r>
                        <a:rPr lang="en-GB" sz="2000" u="none" strike="noStrike" noProof="0" dirty="0">
                          <a:solidFill>
                            <a:srgbClr val="007AC2"/>
                          </a:solidFill>
                          <a:effectLst/>
                          <a:latin typeface="Yu Gothic UI" panose="020B0500000000000000" pitchFamily="34" charset="-128"/>
                          <a:ea typeface="Yu Gothic UI" panose="020B0500000000000000" pitchFamily="34" charset="-128"/>
                          <a:hlinkClick r:id="rId6"/>
                        </a:rPr>
                        <a:t>Spline</a:t>
                      </a:r>
                      <a:endParaRPr lang="en-GB" sz="2000" noProof="0" dirty="0">
                        <a:effectLst/>
                        <a:latin typeface="Yu Gothic UI" panose="020B0500000000000000" pitchFamily="34" charset="-128"/>
                        <a:ea typeface="Yu Gothic UI" panose="020B0500000000000000" pitchFamily="34" charset="-128"/>
                      </a:endParaRP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r>
                        <a:rPr lang="en-GB" sz="2000" noProof="0" dirty="0">
                          <a:effectLst/>
                          <a:latin typeface="Yu Gothic UI" panose="020B0500000000000000" pitchFamily="34" charset="-128"/>
                          <a:ea typeface="Yu Gothic UI" panose="020B0500000000000000" pitchFamily="34" charset="-128"/>
                        </a:rPr>
                        <a:t>Interpolates a raster surface from points using a two-dimensional minimum curvature spline technique.</a:t>
                      </a:r>
                    </a:p>
                    <a:p>
                      <a:r>
                        <a:rPr lang="en-GB" sz="2000" noProof="0" dirty="0">
                          <a:effectLst/>
                          <a:latin typeface="Yu Gothic UI" panose="020B0500000000000000" pitchFamily="34" charset="-128"/>
                          <a:ea typeface="Yu Gothic UI" panose="020B0500000000000000" pitchFamily="34" charset="-128"/>
                        </a:rPr>
                        <a:t>The resulting smooth surface passes exactly through the input points.</a:t>
                      </a: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62758950"/>
                  </a:ext>
                </a:extLst>
              </a:tr>
              <a:tr h="759757">
                <a:tc>
                  <a:txBody>
                    <a:bodyPr/>
                    <a:lstStyle/>
                    <a:p>
                      <a:r>
                        <a:rPr lang="en-GB" sz="2000" u="none" strike="noStrike" noProof="0" dirty="0">
                          <a:solidFill>
                            <a:srgbClr val="007AC2"/>
                          </a:solidFill>
                          <a:effectLst/>
                          <a:latin typeface="Yu Gothic UI" panose="020B0500000000000000" pitchFamily="34" charset="-128"/>
                          <a:ea typeface="Yu Gothic UI" panose="020B0500000000000000" pitchFamily="34" charset="-128"/>
                          <a:hlinkClick r:id="rId7"/>
                        </a:rPr>
                        <a:t>Spline with Barriers</a:t>
                      </a:r>
                      <a:endParaRPr lang="en-GB" sz="2000" noProof="0" dirty="0">
                        <a:effectLst/>
                        <a:latin typeface="Yu Gothic UI" panose="020B0500000000000000" pitchFamily="34" charset="-128"/>
                        <a:ea typeface="Yu Gothic UI" panose="020B0500000000000000" pitchFamily="34" charset="-128"/>
                      </a:endParaRP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r>
                        <a:rPr lang="en-GB" sz="2000" noProof="0" dirty="0">
                          <a:effectLst/>
                          <a:latin typeface="Yu Gothic UI" panose="020B0500000000000000" pitchFamily="34" charset="-128"/>
                          <a:ea typeface="Yu Gothic UI" panose="020B0500000000000000" pitchFamily="34" charset="-128"/>
                        </a:rPr>
                        <a:t>Interpolates a raster surface, using barriers, from points using a minimum curvature spline technique. The barriers are entered as either polygon or polyline features.</a:t>
                      </a: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33991082"/>
                  </a:ext>
                </a:extLst>
              </a:tr>
              <a:tr h="493349">
                <a:tc>
                  <a:txBody>
                    <a:bodyPr/>
                    <a:lstStyle/>
                    <a:p>
                      <a:r>
                        <a:rPr lang="en-GB" sz="2000" u="none" strike="noStrike" noProof="0" dirty="0">
                          <a:solidFill>
                            <a:srgbClr val="007AC2"/>
                          </a:solidFill>
                          <a:effectLst/>
                          <a:latin typeface="Yu Gothic UI" panose="020B0500000000000000" pitchFamily="34" charset="-128"/>
                          <a:ea typeface="Yu Gothic UI" panose="020B0500000000000000" pitchFamily="34" charset="-128"/>
                          <a:hlinkClick r:id="rId8"/>
                        </a:rPr>
                        <a:t>Topography to Raster</a:t>
                      </a:r>
                      <a:endParaRPr lang="en-GB" sz="2000" noProof="0" dirty="0">
                        <a:effectLst/>
                        <a:latin typeface="Yu Gothic UI" panose="020B0500000000000000" pitchFamily="34" charset="-128"/>
                        <a:ea typeface="Yu Gothic UI" panose="020B0500000000000000" pitchFamily="34" charset="-128"/>
                      </a:endParaRP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r>
                        <a:rPr lang="en-GB" sz="2000" noProof="0" dirty="0">
                          <a:effectLst/>
                          <a:latin typeface="Yu Gothic UI" panose="020B0500000000000000" pitchFamily="34" charset="-128"/>
                          <a:ea typeface="Yu Gothic UI" panose="020B0500000000000000" pitchFamily="34" charset="-128"/>
                        </a:rPr>
                        <a:t>Interpolates a raster surface from point, line, and polygon data. E.g. contour</a:t>
                      </a:r>
                      <a:r>
                        <a:rPr lang="en-GB" sz="2000" baseline="0" noProof="0" dirty="0">
                          <a:effectLst/>
                          <a:latin typeface="Yu Gothic UI" panose="020B0500000000000000" pitchFamily="34" charset="-128"/>
                          <a:ea typeface="Yu Gothic UI" panose="020B0500000000000000" pitchFamily="34" charset="-128"/>
                        </a:rPr>
                        <a:t> line</a:t>
                      </a:r>
                      <a:endParaRPr lang="en-GB" sz="2000" noProof="0" dirty="0">
                        <a:effectLst/>
                        <a:latin typeface="Yu Gothic UI" panose="020B0500000000000000" pitchFamily="34" charset="-128"/>
                        <a:ea typeface="Yu Gothic UI" panose="020B0500000000000000" pitchFamily="34" charset="-128"/>
                      </a:endParaRP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6248682"/>
                  </a:ext>
                </a:extLst>
              </a:tr>
              <a:tr h="582152">
                <a:tc>
                  <a:txBody>
                    <a:bodyPr/>
                    <a:lstStyle/>
                    <a:p>
                      <a:r>
                        <a:rPr lang="en-GB" sz="2000" u="none" strike="noStrike" noProof="0" dirty="0">
                          <a:solidFill>
                            <a:srgbClr val="007AC2"/>
                          </a:solidFill>
                          <a:effectLst/>
                          <a:latin typeface="Yu Gothic UI" panose="020B0500000000000000" pitchFamily="34" charset="-128"/>
                          <a:ea typeface="Yu Gothic UI" panose="020B0500000000000000" pitchFamily="34" charset="-128"/>
                          <a:hlinkClick r:id="rId9"/>
                        </a:rPr>
                        <a:t>Kriging</a:t>
                      </a:r>
                      <a:endParaRPr lang="en-GB" sz="2000" noProof="0" dirty="0">
                        <a:effectLst/>
                        <a:latin typeface="Yu Gothic UI" panose="020B0500000000000000" pitchFamily="34" charset="-128"/>
                        <a:ea typeface="Yu Gothic UI" panose="020B0500000000000000" pitchFamily="34" charset="-128"/>
                      </a:endParaRP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r>
                        <a:rPr lang="en-GB" sz="2000" noProof="0" dirty="0">
                          <a:effectLst/>
                          <a:latin typeface="Yu Gothic UI" panose="020B0500000000000000" pitchFamily="34" charset="-128"/>
                          <a:ea typeface="Yu Gothic UI" panose="020B0500000000000000" pitchFamily="34" charset="-128"/>
                        </a:rPr>
                        <a:t>Interpolates a raster surface from points using kriging.</a:t>
                      </a:r>
                    </a:p>
                  </a:txBody>
                  <a:tcPr marL="24667" marR="24667" marT="24667" marB="24667"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07497513"/>
                  </a:ext>
                </a:extLst>
              </a:tr>
            </a:tbl>
          </a:graphicData>
        </a:graphic>
      </p:graphicFrame>
    </p:spTree>
    <p:extLst>
      <p:ext uri="{BB962C8B-B14F-4D97-AF65-F5344CB8AC3E}">
        <p14:creationId xmlns:p14="http://schemas.microsoft.com/office/powerpoint/2010/main" val="3609509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69451" y="2189020"/>
            <a:ext cx="3842625"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369452" y="2318202"/>
            <a:ext cx="3842625" cy="3231654"/>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GIS interpolation</a:t>
            </a:r>
          </a:p>
          <a:p>
            <a:pPr marL="571500" indent="-5715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What?</a:t>
            </a:r>
          </a:p>
          <a:p>
            <a:pPr marL="571500" indent="-5715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When?</a:t>
            </a:r>
          </a:p>
          <a:p>
            <a:pPr marL="571500" indent="-5715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Data sources for interpolation</a:t>
            </a:r>
          </a:p>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 </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4" name="Rounded Rectangle 23"/>
          <p:cNvSpPr/>
          <p:nvPr/>
        </p:nvSpPr>
        <p:spPr>
          <a:xfrm>
            <a:off x="4732652" y="2177046"/>
            <a:ext cx="3404814" cy="3494272"/>
          </a:xfrm>
          <a:prstGeom prst="roundRect">
            <a:avLst>
              <a:gd name="adj" fmla="val 8239"/>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5" name="Rectangle 24"/>
          <p:cNvSpPr/>
          <p:nvPr/>
        </p:nvSpPr>
        <p:spPr>
          <a:xfrm>
            <a:off x="4814780" y="2318202"/>
            <a:ext cx="3679142" cy="3139321"/>
          </a:xfrm>
          <a:prstGeom prst="rect">
            <a:avLst/>
          </a:prstGeom>
          <a:noFill/>
          <a:ln>
            <a:noFill/>
          </a:ln>
        </p:spPr>
        <p:txBody>
          <a:bodyPr wrap="square">
            <a:spAutoFit/>
          </a:bodyPr>
          <a:lstStyle/>
          <a:p>
            <a:pPr marL="273050" indent="-273050">
              <a:buFont typeface="Arial" panose="020B0604020202020204" pitchFamily="34" charset="0"/>
              <a:buChar char="•"/>
            </a:pPr>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Spatial Interpolation Methods</a:t>
            </a:r>
          </a:p>
          <a:p>
            <a:pPr marL="273050" indent="-273050">
              <a:buFont typeface="Arial" panose="020B0604020202020204" pitchFamily="34" charset="0"/>
              <a:buChar char="•"/>
            </a:pPr>
            <a:endParaRPr lang="en-US"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273050" indent="-273050">
              <a:buFont typeface="Arial" panose="020B0604020202020204" pitchFamily="34" charset="0"/>
              <a:buChar char="•"/>
            </a:pPr>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16" name="Rectangle 15"/>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17" name="Rectangle 16"/>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8" name="Oval 17"/>
          <p:cNvSpPr/>
          <p:nvPr/>
        </p:nvSpPr>
        <p:spPr>
          <a:xfrm>
            <a:off x="3736756" y="1837485"/>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9" name="Rectangle 18"/>
          <p:cNvSpPr/>
          <p:nvPr/>
        </p:nvSpPr>
        <p:spPr>
          <a:xfrm>
            <a:off x="3902253" y="1823888"/>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8" name="Oval 27"/>
          <p:cNvSpPr/>
          <p:nvPr/>
        </p:nvSpPr>
        <p:spPr>
          <a:xfrm>
            <a:off x="7632722" y="1862389"/>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9" name="Rectangle 28"/>
          <p:cNvSpPr/>
          <p:nvPr/>
        </p:nvSpPr>
        <p:spPr>
          <a:xfrm>
            <a:off x="7784540" y="1856646"/>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31" name="Rounded Rectangle 30"/>
          <p:cNvSpPr/>
          <p:nvPr/>
        </p:nvSpPr>
        <p:spPr>
          <a:xfrm>
            <a:off x="8570200" y="2183032"/>
            <a:ext cx="332767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33" name="Rectangle 32"/>
          <p:cNvSpPr/>
          <p:nvPr/>
        </p:nvSpPr>
        <p:spPr>
          <a:xfrm>
            <a:off x="8668816" y="2318202"/>
            <a:ext cx="3177325" cy="2062103"/>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Interpolation examples and application</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34" name="Oval 33"/>
          <p:cNvSpPr/>
          <p:nvPr/>
        </p:nvSpPr>
        <p:spPr>
          <a:xfrm>
            <a:off x="11339280"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5" name="Rectangle 34"/>
          <p:cNvSpPr/>
          <p:nvPr/>
        </p:nvSpPr>
        <p:spPr>
          <a:xfrm>
            <a:off x="11500023" y="1850047"/>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1"/>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068337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4844" y="1934929"/>
            <a:ext cx="10882312" cy="3170099"/>
          </a:xfrm>
          <a:prstGeom prst="rect">
            <a:avLst/>
          </a:prstGeom>
        </p:spPr>
        <p:txBody>
          <a:bodyPr wrap="square">
            <a:spAutoFit/>
          </a:bodyPr>
          <a:lstStyle/>
          <a:p>
            <a:pPr algn="ctr"/>
            <a:r>
              <a:rPr lang="en-US" sz="4000" b="1" dirty="0">
                <a:solidFill>
                  <a:srgbClr val="333333"/>
                </a:solidFill>
                <a:latin typeface="Yu Gothic UI" panose="020B0500000000000000" pitchFamily="34" charset="-128"/>
                <a:ea typeface="Yu Gothic UI" panose="020B0500000000000000" pitchFamily="34" charset="-128"/>
              </a:rPr>
              <a:t>Given a distribution of point meteorological stations showing precipitation values, </a:t>
            </a:r>
          </a:p>
          <a:p>
            <a:pPr algn="ctr"/>
            <a:endParaRPr lang="en-US" sz="4000" b="1" dirty="0">
              <a:solidFill>
                <a:srgbClr val="333333"/>
              </a:solidFill>
              <a:latin typeface="Yu Gothic UI" panose="020B0500000000000000" pitchFamily="34" charset="-128"/>
              <a:ea typeface="Yu Gothic UI" panose="020B0500000000000000" pitchFamily="34" charset="-128"/>
            </a:endParaRPr>
          </a:p>
          <a:p>
            <a:pPr algn="ctr"/>
            <a:r>
              <a:rPr lang="en-US" sz="4000" b="1" dirty="0">
                <a:solidFill>
                  <a:srgbClr val="333333"/>
                </a:solidFill>
                <a:latin typeface="Yu Gothic UI" panose="020B0500000000000000" pitchFamily="34" charset="-128"/>
                <a:ea typeface="Yu Gothic UI" panose="020B0500000000000000" pitchFamily="34" charset="-128"/>
              </a:rPr>
              <a:t>How can I estimate precipitation values where data have not been observed?</a:t>
            </a:r>
            <a:endParaRPr lang="nb-NO" sz="4000" b="1" dirty="0">
              <a:latin typeface="Yu Gothic UI" panose="020B0500000000000000" pitchFamily="34" charset="-128"/>
              <a:ea typeface="Yu Gothic UI" panose="020B0500000000000000" pitchFamily="34" charset="-128"/>
            </a:endParaRPr>
          </a:p>
        </p:txBody>
      </p:sp>
      <p:sp>
        <p:nvSpPr>
          <p:cNvPr id="7" name="Rectangle 6"/>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tool: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 &amp; application </a:t>
            </a:r>
          </a:p>
        </p:txBody>
      </p:sp>
    </p:spTree>
    <p:extLst>
      <p:ext uri="{BB962C8B-B14F-4D97-AF65-F5344CB8AC3E}">
        <p14:creationId xmlns:p14="http://schemas.microsoft.com/office/powerpoint/2010/main" val="125875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530" y="1067367"/>
            <a:ext cx="11437213" cy="530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14" y="1495914"/>
            <a:ext cx="11405129" cy="4887912"/>
          </a:xfrm>
          <a:prstGeom prst="rect">
            <a:avLst/>
          </a:prstGeom>
        </p:spPr>
      </p:pic>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p:nvPr/>
        </p:nvSpPr>
        <p:spPr>
          <a:xfrm>
            <a:off x="7069340" y="4326780"/>
            <a:ext cx="4758403" cy="1200329"/>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Average yearly precipitation (reported in inches) for several meteorological sites in Texas</a:t>
            </a:r>
            <a:endParaRPr lang="nb-NO" sz="2400" dirty="0">
              <a:latin typeface="Yu Gothic UI" panose="020B0500000000000000" pitchFamily="34" charset="-128"/>
              <a:ea typeface="Yu Gothic UI" panose="020B0500000000000000" pitchFamily="34" charset="-128"/>
            </a:endParaRPr>
          </a:p>
        </p:txBody>
      </p:sp>
      <p:sp>
        <p:nvSpPr>
          <p:cNvPr id="3" name="Rectangle 2"/>
          <p:cNvSpPr/>
          <p:nvPr/>
        </p:nvSpPr>
        <p:spPr>
          <a:xfrm>
            <a:off x="390530" y="1067366"/>
            <a:ext cx="11405129" cy="954107"/>
          </a:xfrm>
          <a:prstGeom prst="rect">
            <a:avLst/>
          </a:prstGeom>
        </p:spPr>
        <p:txBody>
          <a:bodyPr wrap="square">
            <a:spAutoFit/>
          </a:bodyPr>
          <a:lstStyle/>
          <a:p>
            <a:r>
              <a:rPr lang="en-US" sz="2800" b="1" dirty="0">
                <a:solidFill>
                  <a:srgbClr val="333333"/>
                </a:solidFill>
                <a:latin typeface="Yu Gothic UI" panose="020B0500000000000000" pitchFamily="34" charset="-128"/>
                <a:ea typeface="Yu Gothic UI" panose="020B0500000000000000" pitchFamily="34" charset="-128"/>
              </a:rPr>
              <a:t>Distribution of meteorological stations (points) showing precipitation values</a:t>
            </a:r>
            <a:endParaRPr lang="nb-NO" sz="2800" dirty="0"/>
          </a:p>
        </p:txBody>
      </p:sp>
      <p:sp>
        <p:nvSpPr>
          <p:cNvPr id="8" name="Rectangle 7"/>
          <p:cNvSpPr/>
          <p:nvPr/>
        </p:nvSpPr>
        <p:spPr>
          <a:xfrm>
            <a:off x="9869324" y="6106827"/>
            <a:ext cx="2044149" cy="276999"/>
          </a:xfrm>
          <a:prstGeom prst="rect">
            <a:avLst/>
          </a:prstGeom>
        </p:spPr>
        <p:txBody>
          <a:bodyPr wrap="none">
            <a:spAutoFit/>
          </a:bodyPr>
          <a:lstStyle/>
          <a:p>
            <a:r>
              <a:rPr lang="nb-NO" sz="1200"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
        <p:nvSpPr>
          <p:cNvPr id="10" name="Rectangle 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tool: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 &amp; application </a:t>
            </a:r>
          </a:p>
        </p:txBody>
      </p:sp>
    </p:spTree>
    <p:extLst>
      <p:ext uri="{BB962C8B-B14F-4D97-AF65-F5344CB8AC3E}">
        <p14:creationId xmlns:p14="http://schemas.microsoft.com/office/powerpoint/2010/main" val="2063408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What is a spatial interpolation?</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6439"/>
          <a:stretch/>
        </p:blipFill>
        <p:spPr>
          <a:xfrm>
            <a:off x="6654800" y="1196628"/>
            <a:ext cx="5537200" cy="5180683"/>
          </a:xfrm>
          <a:prstGeom prst="rect">
            <a:avLst/>
          </a:prstGeom>
        </p:spPr>
      </p:pic>
      <p:sp>
        <p:nvSpPr>
          <p:cNvPr id="5" name="Rectangle 3"/>
          <p:cNvSpPr txBox="1">
            <a:spLocks noChangeArrowheads="1"/>
          </p:cNvSpPr>
          <p:nvPr/>
        </p:nvSpPr>
        <p:spPr>
          <a:xfrm>
            <a:off x="482866" y="1454430"/>
            <a:ext cx="6269626"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1F7F79"/>
              </a:buClr>
              <a:buNone/>
            </a:pPr>
            <a:r>
              <a:rPr lang="en-US" altLang="nb-NO" dirty="0">
                <a:latin typeface="Yu Gothic UI" panose="020B0500000000000000" pitchFamily="34" charset="-128"/>
                <a:ea typeface="Yu Gothic UI" panose="020B0500000000000000" pitchFamily="34" charset="-128"/>
                <a:cs typeface="Segoe UI" panose="020B0502040204020203" pitchFamily="34" charset="0"/>
              </a:rPr>
              <a:t>We can predict conditions at unsampled locations on the basis of information from the nearest available measured points.</a:t>
            </a:r>
          </a:p>
          <a:p>
            <a:pPr marL="0" indent="0">
              <a:buClr>
                <a:srgbClr val="1F7F79"/>
              </a:buClr>
              <a:buNone/>
            </a:pPr>
            <a:endParaRPr lang="en-US" altLang="nb-NO" sz="1100"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buClr>
                <a:srgbClr val="1F7F79"/>
              </a:buClr>
              <a:buFont typeface="Segoe UI" panose="020B0502040204020203" pitchFamily="34" charset="0"/>
              <a:buChar char="⃣"/>
            </a:pPr>
            <a:r>
              <a:rPr lang="en-US" altLang="nb-NO" b="1" i="1" dirty="0">
                <a:latin typeface="Yu Gothic UI" panose="020B0500000000000000" pitchFamily="34" charset="-128"/>
                <a:ea typeface="Yu Gothic UI" panose="020B0500000000000000" pitchFamily="34" charset="-128"/>
                <a:cs typeface="Segoe UI" panose="020B0502040204020203" pitchFamily="34" charset="0"/>
              </a:rPr>
              <a:t>Spatial interpolation</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 </a:t>
            </a:r>
            <a:r>
              <a:rPr lang="en-US" sz="2400" dirty="0">
                <a:latin typeface="Yu Gothic UI" panose="020B0500000000000000" pitchFamily="34" charset="-128"/>
                <a:ea typeface="Yu Gothic UI" panose="020B0500000000000000" pitchFamily="34" charset="-128"/>
              </a:rPr>
              <a:t>when the predictions are made within the spatial extent of the measured point locations</a:t>
            </a:r>
          </a:p>
          <a:p>
            <a:pPr marL="542925" indent="-542925">
              <a:buClr>
                <a:srgbClr val="1F7F79"/>
              </a:buClr>
              <a:buFont typeface="Segoe UI" panose="020B0502040204020203" pitchFamily="34" charset="0"/>
              <a:buChar char="⃣"/>
            </a:pPr>
            <a:endParaRPr lang="en-US" sz="1100" b="1" i="1" dirty="0">
              <a:latin typeface="Yu Gothic UI" panose="020B0500000000000000" pitchFamily="34" charset="-128"/>
              <a:ea typeface="Yu Gothic UI" panose="020B0500000000000000" pitchFamily="34" charset="-128"/>
            </a:endParaRPr>
          </a:p>
          <a:p>
            <a:pPr marL="542925" indent="-542925">
              <a:buClr>
                <a:srgbClr val="1F7F79"/>
              </a:buClr>
              <a:buFont typeface="Segoe UI" panose="020B0502040204020203" pitchFamily="34" charset="0"/>
              <a:buChar char="⃣"/>
            </a:pPr>
            <a:r>
              <a:rPr lang="en-US" b="1" i="1" dirty="0">
                <a:latin typeface="Yu Gothic UI" panose="020B0500000000000000" pitchFamily="34" charset="-128"/>
                <a:ea typeface="Yu Gothic UI" panose="020B0500000000000000" pitchFamily="34" charset="-128"/>
              </a:rPr>
              <a:t>Spatial extrapolation</a:t>
            </a:r>
            <a:r>
              <a:rPr lang="en-US" i="1" dirty="0">
                <a:latin typeface="Yu Gothic UI" panose="020B0500000000000000" pitchFamily="34" charset="-128"/>
                <a:ea typeface="Yu Gothic UI" panose="020B0500000000000000" pitchFamily="34" charset="-128"/>
              </a:rPr>
              <a:t>:</a:t>
            </a:r>
            <a:r>
              <a:rPr lang="en-US" dirty="0">
                <a:latin typeface="Yu Gothic UI" panose="020B0500000000000000" pitchFamily="34" charset="-128"/>
                <a:ea typeface="Yu Gothic UI" panose="020B0500000000000000" pitchFamily="34" charset="-128"/>
              </a:rPr>
              <a:t> </a:t>
            </a:r>
            <a:r>
              <a:rPr lang="en-US" sz="2400" dirty="0">
                <a:latin typeface="Yu Gothic UI" panose="020B0500000000000000" pitchFamily="34" charset="-128"/>
                <a:ea typeface="Yu Gothic UI" panose="020B0500000000000000" pitchFamily="34" charset="-128"/>
              </a:rPr>
              <a:t>predictions are made outside the spatial extent of the measured points</a:t>
            </a:r>
            <a:endParaRPr lang="en-US" altLang="nb-NO" sz="24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buClr>
                <a:srgbClr val="1F7F79"/>
              </a:buClr>
              <a:buFont typeface="Segoe UI" panose="020B0502040204020203" pitchFamily="34" charset="0"/>
              <a:buChar char="⃣"/>
            </a:pPr>
            <a:endParaRPr lang="en-US" altLang="nb-NO"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2086226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530" y="1067367"/>
            <a:ext cx="11437213" cy="530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14" y="1495914"/>
            <a:ext cx="11405129" cy="4887912"/>
          </a:xfrm>
          <a:prstGeom prst="rect">
            <a:avLst/>
          </a:prstGeom>
        </p:spPr>
      </p:pic>
      <p:sp>
        <p:nvSpPr>
          <p:cNvPr id="14" name="Rounded Rectangle 13"/>
          <p:cNvSpPr/>
          <p:nvPr/>
        </p:nvSpPr>
        <p:spPr>
          <a:xfrm>
            <a:off x="1165760" y="4113396"/>
            <a:ext cx="10429892" cy="2141630"/>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11"/>
          <p:cNvSpPr/>
          <p:nvPr/>
        </p:nvSpPr>
        <p:spPr>
          <a:xfrm>
            <a:off x="1243495" y="4214715"/>
            <a:ext cx="10257460" cy="1938992"/>
          </a:xfrm>
          <a:prstGeom prst="rect">
            <a:avLst/>
          </a:prstGeom>
          <a:noFill/>
        </p:spPr>
        <p:txBody>
          <a:bodyPr wrap="square">
            <a:spAutoFit/>
          </a:bodyPr>
          <a:lstStyle/>
          <a:p>
            <a:pPr algn="ctr">
              <a:lnSpc>
                <a:spcPct val="150000"/>
              </a:lnSpc>
            </a:pPr>
            <a:r>
              <a:rPr lang="en-US" sz="4000" b="1" dirty="0">
                <a:solidFill>
                  <a:srgbClr val="FF0000"/>
                </a:solidFill>
                <a:latin typeface="Yu Gothic UI" panose="020B0500000000000000" pitchFamily="34" charset="-128"/>
                <a:ea typeface="Yu Gothic UI" panose="020B0500000000000000" pitchFamily="34" charset="-128"/>
              </a:rPr>
              <a:t>how can I estimate the precipitation values where data were not observed?</a:t>
            </a:r>
            <a:endParaRPr lang="nb-NO" sz="4000" b="1" dirty="0">
              <a:solidFill>
                <a:srgbClr val="FF0000"/>
              </a:solidFill>
              <a:latin typeface="Yu Gothic UI" panose="020B0500000000000000" pitchFamily="34" charset="-128"/>
              <a:ea typeface="Yu Gothic UI" panose="020B0500000000000000" pitchFamily="34" charset="-128"/>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3" name="Rectangle 2"/>
          <p:cNvSpPr/>
          <p:nvPr/>
        </p:nvSpPr>
        <p:spPr>
          <a:xfrm>
            <a:off x="390530" y="1067366"/>
            <a:ext cx="11405129" cy="954107"/>
          </a:xfrm>
          <a:prstGeom prst="rect">
            <a:avLst/>
          </a:prstGeom>
        </p:spPr>
        <p:txBody>
          <a:bodyPr wrap="square">
            <a:spAutoFit/>
          </a:bodyPr>
          <a:lstStyle/>
          <a:p>
            <a:r>
              <a:rPr lang="en-US" sz="2800" b="1" dirty="0">
                <a:solidFill>
                  <a:srgbClr val="333333"/>
                </a:solidFill>
                <a:latin typeface="Yu Gothic UI" panose="020B0500000000000000" pitchFamily="34" charset="-128"/>
                <a:ea typeface="Yu Gothic UI" panose="020B0500000000000000" pitchFamily="34" charset="-128"/>
              </a:rPr>
              <a:t>Distribution of meteorological stations (points) showing precipitation values</a:t>
            </a:r>
            <a:endParaRPr lang="nb-NO" sz="2800" dirty="0"/>
          </a:p>
        </p:txBody>
      </p:sp>
      <p:sp>
        <p:nvSpPr>
          <p:cNvPr id="10" name="Rectangle 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tool: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 &amp; application </a:t>
            </a:r>
          </a:p>
        </p:txBody>
      </p:sp>
    </p:spTree>
    <p:extLst>
      <p:ext uri="{BB962C8B-B14F-4D97-AF65-F5344CB8AC3E}">
        <p14:creationId xmlns:p14="http://schemas.microsoft.com/office/powerpoint/2010/main" val="27430783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530" y="1067367"/>
            <a:ext cx="11437213" cy="530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71" y="1497496"/>
            <a:ext cx="10360937" cy="4879817"/>
          </a:xfrm>
          <a:prstGeom prst="rect">
            <a:avLst/>
          </a:prstGeom>
        </p:spPr>
      </p:pic>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p:nvPr/>
        </p:nvSpPr>
        <p:spPr>
          <a:xfrm>
            <a:off x="6918636" y="4701286"/>
            <a:ext cx="4562648" cy="1200329"/>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The simplest model where all interpolated surface values are equal to the mean precipitation. </a:t>
            </a:r>
            <a:endParaRPr lang="nb-NO" sz="2400" dirty="0">
              <a:latin typeface="Yu Gothic UI" panose="020B0500000000000000" pitchFamily="34" charset="-128"/>
              <a:ea typeface="Yu Gothic UI" panose="020B0500000000000000" pitchFamily="34" charset="-128"/>
            </a:endParaRPr>
          </a:p>
        </p:txBody>
      </p:sp>
      <p:sp>
        <p:nvSpPr>
          <p:cNvPr id="3" name="Rectangle 2"/>
          <p:cNvSpPr/>
          <p:nvPr/>
        </p:nvSpPr>
        <p:spPr>
          <a:xfrm>
            <a:off x="390530" y="1067366"/>
            <a:ext cx="11405129" cy="523220"/>
          </a:xfrm>
          <a:prstGeom prst="rect">
            <a:avLst/>
          </a:prstGeom>
        </p:spPr>
        <p:txBody>
          <a:bodyPr wrap="square">
            <a:spAutoFit/>
          </a:bodyPr>
          <a:lstStyle/>
          <a:p>
            <a:r>
              <a:rPr lang="en-US" sz="2800" b="1" dirty="0">
                <a:solidFill>
                  <a:srgbClr val="333333"/>
                </a:solidFill>
                <a:latin typeface="Yu Gothic UI" panose="020B0500000000000000" pitchFamily="34" charset="-128"/>
                <a:ea typeface="Yu Gothic UI" panose="020B0500000000000000" pitchFamily="34" charset="-128"/>
              </a:rPr>
              <a:t>0</a:t>
            </a:r>
            <a:r>
              <a:rPr lang="en-US" sz="2800" b="1" baseline="30000" dirty="0">
                <a:solidFill>
                  <a:srgbClr val="333333"/>
                </a:solidFill>
                <a:latin typeface="Yu Gothic UI" panose="020B0500000000000000" pitchFamily="34" charset="-128"/>
                <a:ea typeface="Yu Gothic UI" panose="020B0500000000000000" pitchFamily="34" charset="-128"/>
              </a:rPr>
              <a:t>th</a:t>
            </a:r>
            <a:r>
              <a:rPr lang="en-US" sz="2800" b="1" dirty="0">
                <a:solidFill>
                  <a:srgbClr val="333333"/>
                </a:solidFill>
                <a:latin typeface="Yu Gothic UI" panose="020B0500000000000000" pitchFamily="34" charset="-128"/>
                <a:ea typeface="Yu Gothic UI" panose="020B0500000000000000" pitchFamily="34" charset="-128"/>
              </a:rPr>
              <a:t> Order Trend Surface</a:t>
            </a:r>
            <a:endParaRPr lang="nb-NO" sz="2800" dirty="0"/>
          </a:p>
        </p:txBody>
      </p:sp>
      <p:sp>
        <p:nvSpPr>
          <p:cNvPr id="9" name="Rectangle 8"/>
          <p:cNvSpPr/>
          <p:nvPr/>
        </p:nvSpPr>
        <p:spPr>
          <a:xfrm>
            <a:off x="6986568" y="2707134"/>
            <a:ext cx="4926905" cy="1200329"/>
          </a:xfrm>
          <a:prstGeom prst="rect">
            <a:avLst/>
          </a:prstGeom>
        </p:spPr>
        <p:txBody>
          <a:bodyPr wrap="square">
            <a:spAutoFit/>
          </a:bodyPr>
          <a:lstStyle/>
          <a:p>
            <a:r>
              <a:rPr lang="en-US" sz="2400" i="1" dirty="0">
                <a:latin typeface="Yu Gothic UI" panose="020B0500000000000000" pitchFamily="34" charset="-128"/>
                <a:ea typeface="Yu Gothic UI" panose="020B0500000000000000" pitchFamily="34" charset="-128"/>
              </a:rPr>
              <a:t>Z = a </a:t>
            </a:r>
          </a:p>
          <a:p>
            <a:r>
              <a:rPr lang="en-US" sz="2400" dirty="0">
                <a:latin typeface="Yu Gothic UI" panose="020B0500000000000000" pitchFamily="34" charset="-128"/>
                <a:ea typeface="Yu Gothic UI" panose="020B0500000000000000" pitchFamily="34" charset="-128"/>
              </a:rPr>
              <a:t>where a is the mean precipitation value of all sample points</a:t>
            </a:r>
            <a:endParaRPr lang="nb-NO" sz="2400" dirty="0">
              <a:latin typeface="Yu Gothic UI" panose="020B0500000000000000" pitchFamily="34" charset="-128"/>
              <a:ea typeface="Yu Gothic UI" panose="020B0500000000000000" pitchFamily="34" charset="-128"/>
            </a:endParaRPr>
          </a:p>
        </p:txBody>
      </p:sp>
      <p:sp>
        <p:nvSpPr>
          <p:cNvPr id="12" name="Rectangle 11"/>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tool: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 &amp; application </a:t>
            </a:r>
          </a:p>
        </p:txBody>
      </p:sp>
      <p:sp>
        <p:nvSpPr>
          <p:cNvPr id="10" name="Rectangle 9"/>
          <p:cNvSpPr/>
          <p:nvPr/>
        </p:nvSpPr>
        <p:spPr>
          <a:xfrm>
            <a:off x="9869324" y="6106827"/>
            <a:ext cx="2044149" cy="276999"/>
          </a:xfrm>
          <a:prstGeom prst="rect">
            <a:avLst/>
          </a:prstGeom>
        </p:spPr>
        <p:txBody>
          <a:bodyPr wrap="none">
            <a:spAutoFit/>
          </a:bodyPr>
          <a:lstStyle/>
          <a:p>
            <a:r>
              <a:rPr lang="nb-NO" sz="1200"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40009252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530" y="1067367"/>
            <a:ext cx="11437213" cy="530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970" y="1500096"/>
            <a:ext cx="10355419" cy="4877218"/>
          </a:xfrm>
          <a:prstGeom prst="rect">
            <a:avLst/>
          </a:prstGeom>
        </p:spPr>
      </p:pic>
      <p:sp>
        <p:nvSpPr>
          <p:cNvPr id="2" name="Rectangle 1"/>
          <p:cNvSpPr/>
          <p:nvPr/>
        </p:nvSpPr>
        <p:spPr>
          <a:xfrm>
            <a:off x="6931918" y="5069318"/>
            <a:ext cx="4562648" cy="830997"/>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Result of a first order interpolation</a:t>
            </a:r>
            <a:endParaRPr lang="nb-NO" sz="2400" dirty="0">
              <a:latin typeface="Yu Gothic UI" panose="020B0500000000000000" pitchFamily="34" charset="-128"/>
              <a:ea typeface="Yu Gothic UI" panose="020B0500000000000000" pitchFamily="34" charset="-128"/>
            </a:endParaRPr>
          </a:p>
        </p:txBody>
      </p:sp>
      <p:sp>
        <p:nvSpPr>
          <p:cNvPr id="3" name="Rectangle 2"/>
          <p:cNvSpPr/>
          <p:nvPr/>
        </p:nvSpPr>
        <p:spPr>
          <a:xfrm>
            <a:off x="390530" y="1067366"/>
            <a:ext cx="11405129" cy="523220"/>
          </a:xfrm>
          <a:prstGeom prst="rect">
            <a:avLst/>
          </a:prstGeom>
        </p:spPr>
        <p:txBody>
          <a:bodyPr wrap="square">
            <a:spAutoFit/>
          </a:bodyPr>
          <a:lstStyle/>
          <a:p>
            <a:r>
              <a:rPr lang="en-US" sz="2800" b="1" dirty="0">
                <a:solidFill>
                  <a:srgbClr val="333333"/>
                </a:solidFill>
                <a:latin typeface="Yu Gothic UI" panose="020B0500000000000000" pitchFamily="34" charset="-128"/>
                <a:ea typeface="Yu Gothic UI" panose="020B0500000000000000" pitchFamily="34" charset="-128"/>
              </a:rPr>
              <a:t>1</a:t>
            </a:r>
            <a:r>
              <a:rPr lang="en-US" sz="2800" b="1" baseline="30000" dirty="0">
                <a:solidFill>
                  <a:srgbClr val="333333"/>
                </a:solidFill>
                <a:latin typeface="Yu Gothic UI" panose="020B0500000000000000" pitchFamily="34" charset="-128"/>
                <a:ea typeface="Yu Gothic UI" panose="020B0500000000000000" pitchFamily="34" charset="-128"/>
              </a:rPr>
              <a:t>st</a:t>
            </a:r>
            <a:r>
              <a:rPr lang="en-US" sz="2800" b="1" dirty="0">
                <a:solidFill>
                  <a:srgbClr val="333333"/>
                </a:solidFill>
                <a:latin typeface="Yu Gothic UI" panose="020B0500000000000000" pitchFamily="34" charset="-128"/>
                <a:ea typeface="Yu Gothic UI" panose="020B0500000000000000" pitchFamily="34" charset="-128"/>
              </a:rPr>
              <a:t> Order Trend Surface</a:t>
            </a:r>
            <a:endParaRPr lang="nb-NO" sz="2800" dirty="0"/>
          </a:p>
        </p:txBody>
      </p:sp>
      <p:sp>
        <p:nvSpPr>
          <p:cNvPr id="9" name="Rectangle 8"/>
          <p:cNvSpPr/>
          <p:nvPr/>
        </p:nvSpPr>
        <p:spPr>
          <a:xfrm>
            <a:off x="8618166" y="3323052"/>
            <a:ext cx="3122659" cy="1200329"/>
          </a:xfrm>
          <a:prstGeom prst="rect">
            <a:avLst/>
          </a:prstGeom>
        </p:spPr>
        <p:txBody>
          <a:bodyPr wrap="square">
            <a:spAutoFit/>
          </a:bodyPr>
          <a:lstStyle/>
          <a:p>
            <a:r>
              <a:rPr lang="en-US" sz="2400" i="1" dirty="0">
                <a:latin typeface="Yu Gothic UI" panose="020B0500000000000000" pitchFamily="34" charset="-128"/>
                <a:ea typeface="Yu Gothic UI" panose="020B0500000000000000" pitchFamily="34" charset="-128"/>
              </a:rPr>
              <a:t>Z = a + </a:t>
            </a:r>
            <a:r>
              <a:rPr lang="en-US" sz="2400" i="1" dirty="0" err="1">
                <a:latin typeface="Yu Gothic UI" panose="020B0500000000000000" pitchFamily="34" charset="-128"/>
                <a:ea typeface="Yu Gothic UI" panose="020B0500000000000000" pitchFamily="34" charset="-128"/>
              </a:rPr>
              <a:t>bX</a:t>
            </a:r>
            <a:r>
              <a:rPr lang="en-US" sz="2400" i="1" dirty="0">
                <a:latin typeface="Yu Gothic UI" panose="020B0500000000000000" pitchFamily="34" charset="-128"/>
                <a:ea typeface="Yu Gothic UI" panose="020B0500000000000000" pitchFamily="34" charset="-128"/>
              </a:rPr>
              <a:t> + </a:t>
            </a:r>
            <a:r>
              <a:rPr lang="en-US" sz="2400" i="1" dirty="0" err="1">
                <a:latin typeface="Yu Gothic UI" panose="020B0500000000000000" pitchFamily="34" charset="-128"/>
                <a:ea typeface="Yu Gothic UI" panose="020B0500000000000000" pitchFamily="34" charset="-128"/>
              </a:rPr>
              <a:t>cY</a:t>
            </a:r>
            <a:r>
              <a:rPr lang="en-US" sz="2400" i="1" dirty="0">
                <a:latin typeface="Yu Gothic UI" panose="020B0500000000000000" pitchFamily="34" charset="-128"/>
                <a:ea typeface="Yu Gothic UI" panose="020B0500000000000000" pitchFamily="34" charset="-128"/>
              </a:rPr>
              <a:t> </a:t>
            </a:r>
          </a:p>
          <a:p>
            <a:r>
              <a:rPr lang="en-US" sz="2400" dirty="0">
                <a:latin typeface="Yu Gothic UI" panose="020B0500000000000000" pitchFamily="34" charset="-128"/>
                <a:ea typeface="Yu Gothic UI" panose="020B0500000000000000" pitchFamily="34" charset="-128"/>
              </a:rPr>
              <a:t>where </a:t>
            </a:r>
            <a:r>
              <a:rPr lang="en-US" sz="2400" i="1" dirty="0">
                <a:latin typeface="Yu Gothic UI" panose="020B0500000000000000" pitchFamily="34" charset="-128"/>
                <a:ea typeface="Yu Gothic UI" panose="020B0500000000000000" pitchFamily="34" charset="-128"/>
              </a:rPr>
              <a:t>X</a:t>
            </a:r>
            <a:r>
              <a:rPr lang="en-US" sz="2400" dirty="0">
                <a:latin typeface="Yu Gothic UI" panose="020B0500000000000000" pitchFamily="34" charset="-128"/>
                <a:ea typeface="Yu Gothic UI" panose="020B0500000000000000" pitchFamily="34" charset="-128"/>
              </a:rPr>
              <a:t> and </a:t>
            </a:r>
            <a:r>
              <a:rPr lang="en-US" sz="2400" i="1" dirty="0">
                <a:latin typeface="Yu Gothic UI" panose="020B0500000000000000" pitchFamily="34" charset="-128"/>
                <a:ea typeface="Yu Gothic UI" panose="020B0500000000000000" pitchFamily="34" charset="-128"/>
              </a:rPr>
              <a:t>Y</a:t>
            </a:r>
            <a:r>
              <a:rPr lang="en-US" sz="2400" dirty="0">
                <a:latin typeface="Yu Gothic UI" panose="020B0500000000000000" pitchFamily="34" charset="-128"/>
                <a:ea typeface="Yu Gothic UI" panose="020B0500000000000000" pitchFamily="34" charset="-128"/>
              </a:rPr>
              <a:t> are the coordinate pairs</a:t>
            </a:r>
            <a:endParaRPr lang="nb-NO" sz="2400" dirty="0">
              <a:latin typeface="Yu Gothic UI" panose="020B0500000000000000" pitchFamily="34" charset="-128"/>
              <a:ea typeface="Yu Gothic UI" panose="020B0500000000000000" pitchFamily="34" charset="-128"/>
            </a:endParaRPr>
          </a:p>
        </p:txBody>
      </p:sp>
      <p:sp>
        <p:nvSpPr>
          <p:cNvPr id="13" name="Rectangle 1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tool: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 &amp; application </a:t>
            </a:r>
          </a:p>
        </p:txBody>
      </p:sp>
      <p:sp>
        <p:nvSpPr>
          <p:cNvPr id="10" name="Rectangle 9"/>
          <p:cNvSpPr/>
          <p:nvPr/>
        </p:nvSpPr>
        <p:spPr>
          <a:xfrm>
            <a:off x="9869324" y="6106827"/>
            <a:ext cx="2044149" cy="276999"/>
          </a:xfrm>
          <a:prstGeom prst="rect">
            <a:avLst/>
          </a:prstGeom>
        </p:spPr>
        <p:txBody>
          <a:bodyPr wrap="none">
            <a:spAutoFit/>
          </a:bodyPr>
          <a:lstStyle/>
          <a:p>
            <a:r>
              <a:rPr lang="nb-NO" sz="1200"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26065466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530" y="1067367"/>
            <a:ext cx="11437213" cy="530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8209" r="23521"/>
          <a:stretch/>
        </p:blipFill>
        <p:spPr>
          <a:xfrm>
            <a:off x="1657840" y="1509841"/>
            <a:ext cx="7064129" cy="4873438"/>
          </a:xfrm>
          <a:prstGeom prst="rect">
            <a:avLst/>
          </a:prstGeom>
        </p:spPr>
      </p:pic>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p:nvPr/>
        </p:nvSpPr>
        <p:spPr>
          <a:xfrm>
            <a:off x="6931918" y="5188555"/>
            <a:ext cx="4562648" cy="830997"/>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Result of a second order interpolation</a:t>
            </a:r>
            <a:endParaRPr lang="nb-NO" sz="2400" dirty="0">
              <a:latin typeface="Yu Gothic UI" panose="020B0500000000000000" pitchFamily="34" charset="-128"/>
              <a:ea typeface="Yu Gothic UI" panose="020B0500000000000000" pitchFamily="34" charset="-128"/>
            </a:endParaRPr>
          </a:p>
        </p:txBody>
      </p:sp>
      <p:sp>
        <p:nvSpPr>
          <p:cNvPr id="3" name="Rectangle 2"/>
          <p:cNvSpPr/>
          <p:nvPr/>
        </p:nvSpPr>
        <p:spPr>
          <a:xfrm>
            <a:off x="390530" y="1067366"/>
            <a:ext cx="11405129" cy="523220"/>
          </a:xfrm>
          <a:prstGeom prst="rect">
            <a:avLst/>
          </a:prstGeom>
        </p:spPr>
        <p:txBody>
          <a:bodyPr wrap="square">
            <a:spAutoFit/>
          </a:bodyPr>
          <a:lstStyle/>
          <a:p>
            <a:r>
              <a:rPr lang="en-US" sz="2800" b="1" dirty="0">
                <a:solidFill>
                  <a:srgbClr val="333333"/>
                </a:solidFill>
                <a:latin typeface="Yu Gothic UI" panose="020B0500000000000000" pitchFamily="34" charset="-128"/>
                <a:ea typeface="Yu Gothic UI" panose="020B0500000000000000" pitchFamily="34" charset="-128"/>
              </a:rPr>
              <a:t>2</a:t>
            </a:r>
            <a:r>
              <a:rPr lang="en-US" sz="2800" b="1" baseline="30000" dirty="0">
                <a:solidFill>
                  <a:srgbClr val="333333"/>
                </a:solidFill>
                <a:latin typeface="Yu Gothic UI" panose="020B0500000000000000" pitchFamily="34" charset="-128"/>
                <a:ea typeface="Yu Gothic UI" panose="020B0500000000000000" pitchFamily="34" charset="-128"/>
              </a:rPr>
              <a:t>nd</a:t>
            </a:r>
            <a:r>
              <a:rPr lang="en-US" sz="2800" b="1" dirty="0">
                <a:solidFill>
                  <a:srgbClr val="333333"/>
                </a:solidFill>
                <a:latin typeface="Yu Gothic UI" panose="020B0500000000000000" pitchFamily="34" charset="-128"/>
                <a:ea typeface="Yu Gothic UI" panose="020B0500000000000000" pitchFamily="34" charset="-128"/>
              </a:rPr>
              <a:t> Order Trend Surface (quadratic polynomial)</a:t>
            </a:r>
            <a:endParaRPr lang="nb-NO" sz="2800" dirty="0"/>
          </a:p>
        </p:txBody>
      </p:sp>
      <p:sp>
        <p:nvSpPr>
          <p:cNvPr id="9" name="Rectangle 8"/>
          <p:cNvSpPr/>
          <p:nvPr/>
        </p:nvSpPr>
        <p:spPr>
          <a:xfrm>
            <a:off x="6931918" y="4704951"/>
            <a:ext cx="4028060" cy="830997"/>
          </a:xfrm>
          <a:prstGeom prst="rect">
            <a:avLst/>
          </a:prstGeom>
        </p:spPr>
        <p:txBody>
          <a:bodyPr wrap="square">
            <a:spAutoFit/>
          </a:bodyPr>
          <a:lstStyle/>
          <a:p>
            <a:r>
              <a:rPr lang="en-US" sz="2400" i="1" dirty="0">
                <a:solidFill>
                  <a:schemeClr val="tx1">
                    <a:lumMod val="50000"/>
                    <a:lumOff val="50000"/>
                  </a:schemeClr>
                </a:solidFill>
                <a:latin typeface="Yu Gothic UI" panose="020B0500000000000000" pitchFamily="34" charset="-128"/>
                <a:ea typeface="Yu Gothic UI" panose="020B0500000000000000" pitchFamily="34" charset="-128"/>
              </a:rPr>
              <a:t>Z=a+bX+cY+dX2+eY2+fXY</a:t>
            </a:r>
          </a:p>
          <a:p>
            <a:endParaRPr lang="en-US" sz="2400" i="1" dirty="0">
              <a:latin typeface="Yu Gothic UI" panose="020B0500000000000000" pitchFamily="34" charset="-128"/>
              <a:ea typeface="Yu Gothic UI" panose="020B0500000000000000" pitchFamily="34" charset="-128"/>
            </a:endParaRPr>
          </a:p>
        </p:txBody>
      </p:sp>
      <p:sp>
        <p:nvSpPr>
          <p:cNvPr id="12" name="Rectangle 11"/>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tool: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 &amp; application </a:t>
            </a:r>
          </a:p>
        </p:txBody>
      </p:sp>
      <p:sp>
        <p:nvSpPr>
          <p:cNvPr id="13" name="Rectangle 12"/>
          <p:cNvSpPr/>
          <p:nvPr/>
        </p:nvSpPr>
        <p:spPr>
          <a:xfrm>
            <a:off x="9869324" y="6106827"/>
            <a:ext cx="2044149" cy="276999"/>
          </a:xfrm>
          <a:prstGeom prst="rect">
            <a:avLst/>
          </a:prstGeom>
        </p:spPr>
        <p:txBody>
          <a:bodyPr wrap="none">
            <a:spAutoFit/>
          </a:bodyPr>
          <a:lstStyle/>
          <a:p>
            <a:r>
              <a:rPr lang="nb-NO" sz="1200"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27906083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530" y="1067367"/>
            <a:ext cx="11437213" cy="530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54" y="1495914"/>
            <a:ext cx="10350436" cy="4874872"/>
          </a:xfrm>
          <a:prstGeom prst="rect">
            <a:avLst/>
          </a:prstGeom>
        </p:spPr>
      </p:pic>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p:nvPr/>
        </p:nvSpPr>
        <p:spPr>
          <a:xfrm>
            <a:off x="7017766" y="4326780"/>
            <a:ext cx="4562648" cy="830997"/>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Tessellated surface generated from discrete point samples. </a:t>
            </a:r>
            <a:endParaRPr lang="nb-NO" sz="2400" dirty="0">
              <a:latin typeface="Yu Gothic UI" panose="020B0500000000000000" pitchFamily="34" charset="-128"/>
              <a:ea typeface="Yu Gothic UI" panose="020B0500000000000000" pitchFamily="34" charset="-128"/>
            </a:endParaRPr>
          </a:p>
        </p:txBody>
      </p:sp>
      <p:sp>
        <p:nvSpPr>
          <p:cNvPr id="3" name="Rectangle 2"/>
          <p:cNvSpPr/>
          <p:nvPr/>
        </p:nvSpPr>
        <p:spPr>
          <a:xfrm>
            <a:off x="390530" y="1067366"/>
            <a:ext cx="11405129" cy="523220"/>
          </a:xfrm>
          <a:prstGeom prst="rect">
            <a:avLst/>
          </a:prstGeom>
        </p:spPr>
        <p:txBody>
          <a:bodyPr wrap="square">
            <a:spAutoFit/>
          </a:bodyPr>
          <a:lstStyle/>
          <a:p>
            <a:r>
              <a:rPr lang="en-US" sz="2800" b="1" dirty="0">
                <a:solidFill>
                  <a:srgbClr val="333333"/>
                </a:solidFill>
                <a:latin typeface="Yu Gothic UI" panose="020B0500000000000000" pitchFamily="34" charset="-128"/>
                <a:ea typeface="Yu Gothic UI" panose="020B0500000000000000" pitchFamily="34" charset="-128"/>
              </a:rPr>
              <a:t>Thiessen interpolation</a:t>
            </a:r>
            <a:endParaRPr lang="nb-NO" sz="2800" dirty="0"/>
          </a:p>
        </p:txBody>
      </p:sp>
      <p:sp>
        <p:nvSpPr>
          <p:cNvPr id="10" name="Rectangle 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tool: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 &amp; application </a:t>
            </a:r>
          </a:p>
        </p:txBody>
      </p:sp>
      <p:sp>
        <p:nvSpPr>
          <p:cNvPr id="12" name="Rectangle 11"/>
          <p:cNvSpPr/>
          <p:nvPr/>
        </p:nvSpPr>
        <p:spPr>
          <a:xfrm>
            <a:off x="9869324" y="6106827"/>
            <a:ext cx="2044149" cy="276999"/>
          </a:xfrm>
          <a:prstGeom prst="rect">
            <a:avLst/>
          </a:prstGeom>
        </p:spPr>
        <p:txBody>
          <a:bodyPr wrap="none">
            <a:spAutoFit/>
          </a:bodyPr>
          <a:lstStyle/>
          <a:p>
            <a:r>
              <a:rPr lang="nb-NO" sz="1200"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38431516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530" y="1067367"/>
            <a:ext cx="11437213" cy="530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770" y="1505214"/>
            <a:ext cx="10344546" cy="4872097"/>
          </a:xfrm>
          <a:prstGeom prst="rect">
            <a:avLst/>
          </a:prstGeom>
        </p:spPr>
      </p:pic>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p:nvPr/>
        </p:nvSpPr>
        <p:spPr>
          <a:xfrm>
            <a:off x="7127310" y="4326780"/>
            <a:ext cx="4700434" cy="1569660"/>
          </a:xfrm>
          <a:prstGeom prst="rect">
            <a:avLst/>
          </a:prstGeom>
        </p:spPr>
        <p:txBody>
          <a:bodyPr wrap="square">
            <a:spAutoFit/>
          </a:bodyPr>
          <a:lstStyle/>
          <a:p>
            <a:r>
              <a:rPr lang="en-US" sz="2400" dirty="0">
                <a:solidFill>
                  <a:schemeClr val="tx1">
                    <a:lumMod val="50000"/>
                    <a:lumOff val="50000"/>
                  </a:schemeClr>
                </a:solidFill>
                <a:latin typeface="Yu Gothic UI" panose="020B0500000000000000" pitchFamily="34" charset="-128"/>
                <a:ea typeface="Yu Gothic UI" panose="020B0500000000000000" pitchFamily="34" charset="-128"/>
              </a:rPr>
              <a:t>An IDW interpolation of the average yearly precipitation. An IDW generated with power coefficient (n) of 2</a:t>
            </a:r>
          </a:p>
        </p:txBody>
      </p:sp>
      <p:pic>
        <p:nvPicPr>
          <p:cNvPr id="12" name="Picture 11"/>
          <p:cNvPicPr>
            <a:picLocks noChangeAspect="1"/>
          </p:cNvPicPr>
          <p:nvPr/>
        </p:nvPicPr>
        <p:blipFill>
          <a:blip r:embed="rId4"/>
          <a:stretch>
            <a:fillRect/>
          </a:stretch>
        </p:blipFill>
        <p:spPr>
          <a:xfrm>
            <a:off x="8927358" y="2876552"/>
            <a:ext cx="2365223" cy="1241157"/>
          </a:xfrm>
          <a:prstGeom prst="rect">
            <a:avLst/>
          </a:prstGeom>
        </p:spPr>
      </p:pic>
      <p:sp>
        <p:nvSpPr>
          <p:cNvPr id="14" name="Rectangle 13"/>
          <p:cNvSpPr/>
          <p:nvPr/>
        </p:nvSpPr>
        <p:spPr>
          <a:xfrm>
            <a:off x="390530" y="1067366"/>
            <a:ext cx="11405129" cy="523220"/>
          </a:xfrm>
          <a:prstGeom prst="rect">
            <a:avLst/>
          </a:prstGeom>
        </p:spPr>
        <p:txBody>
          <a:bodyPr wrap="square">
            <a:spAutoFit/>
          </a:bodyPr>
          <a:lstStyle/>
          <a:p>
            <a:r>
              <a:rPr lang="en-US" sz="2800" b="1" dirty="0">
                <a:solidFill>
                  <a:srgbClr val="333333"/>
                </a:solidFill>
                <a:latin typeface="Yu Gothic UI" panose="020B0500000000000000" pitchFamily="34" charset="-128"/>
                <a:ea typeface="Yu Gothic UI" panose="020B0500000000000000" pitchFamily="34" charset="-128"/>
              </a:rPr>
              <a:t>IDW interpolation, power of 2</a:t>
            </a:r>
            <a:endParaRPr lang="nb-NO" sz="2800" dirty="0"/>
          </a:p>
        </p:txBody>
      </p:sp>
      <p:sp>
        <p:nvSpPr>
          <p:cNvPr id="13" name="Rectangle 1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tool: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 &amp; application </a:t>
            </a:r>
          </a:p>
        </p:txBody>
      </p:sp>
      <p:sp>
        <p:nvSpPr>
          <p:cNvPr id="10" name="Rectangle 9"/>
          <p:cNvSpPr/>
          <p:nvPr/>
        </p:nvSpPr>
        <p:spPr>
          <a:xfrm>
            <a:off x="9869324" y="6106827"/>
            <a:ext cx="2044149" cy="276999"/>
          </a:xfrm>
          <a:prstGeom prst="rect">
            <a:avLst/>
          </a:prstGeom>
        </p:spPr>
        <p:txBody>
          <a:bodyPr wrap="none">
            <a:spAutoFit/>
          </a:bodyPr>
          <a:lstStyle/>
          <a:p>
            <a:r>
              <a:rPr lang="nb-NO" sz="1200"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40286586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530" y="1067367"/>
            <a:ext cx="11437213" cy="530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57" y="1505214"/>
            <a:ext cx="10367120" cy="4882729"/>
          </a:xfrm>
          <a:prstGeom prst="rect">
            <a:avLst/>
          </a:prstGeom>
        </p:spPr>
      </p:pic>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p:nvPr/>
        </p:nvSpPr>
        <p:spPr>
          <a:xfrm>
            <a:off x="7026870" y="4761485"/>
            <a:ext cx="4700434" cy="461665"/>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An IDW power coefficient n of 15 </a:t>
            </a:r>
          </a:p>
        </p:txBody>
      </p:sp>
      <p:pic>
        <p:nvPicPr>
          <p:cNvPr id="12" name="Picture 11"/>
          <p:cNvPicPr>
            <a:picLocks noChangeAspect="1"/>
          </p:cNvPicPr>
          <p:nvPr/>
        </p:nvPicPr>
        <p:blipFill>
          <a:blip r:embed="rId4"/>
          <a:stretch>
            <a:fillRect/>
          </a:stretch>
        </p:blipFill>
        <p:spPr>
          <a:xfrm>
            <a:off x="8927358" y="2876552"/>
            <a:ext cx="2365223" cy="1241157"/>
          </a:xfrm>
          <a:prstGeom prst="rect">
            <a:avLst/>
          </a:prstGeom>
        </p:spPr>
      </p:pic>
      <p:sp>
        <p:nvSpPr>
          <p:cNvPr id="14" name="Rectangle 13"/>
          <p:cNvSpPr/>
          <p:nvPr/>
        </p:nvSpPr>
        <p:spPr>
          <a:xfrm>
            <a:off x="390530" y="1067366"/>
            <a:ext cx="11405129" cy="523220"/>
          </a:xfrm>
          <a:prstGeom prst="rect">
            <a:avLst/>
          </a:prstGeom>
        </p:spPr>
        <p:txBody>
          <a:bodyPr wrap="square">
            <a:spAutoFit/>
          </a:bodyPr>
          <a:lstStyle/>
          <a:p>
            <a:r>
              <a:rPr lang="en-US" sz="2800" b="1" dirty="0">
                <a:solidFill>
                  <a:srgbClr val="333333"/>
                </a:solidFill>
                <a:latin typeface="Yu Gothic UI" panose="020B0500000000000000" pitchFamily="34" charset="-128"/>
                <a:ea typeface="Yu Gothic UI" panose="020B0500000000000000" pitchFamily="34" charset="-128"/>
              </a:rPr>
              <a:t>IDW interpolation, power of 15</a:t>
            </a:r>
            <a:endParaRPr lang="nb-NO" sz="2800" dirty="0"/>
          </a:p>
        </p:txBody>
      </p:sp>
      <p:sp>
        <p:nvSpPr>
          <p:cNvPr id="13" name="Rectangle 1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tool: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 &amp; application </a:t>
            </a:r>
          </a:p>
        </p:txBody>
      </p:sp>
      <p:sp>
        <p:nvSpPr>
          <p:cNvPr id="10" name="Rectangle 9"/>
          <p:cNvSpPr/>
          <p:nvPr/>
        </p:nvSpPr>
        <p:spPr>
          <a:xfrm>
            <a:off x="9869324" y="6106827"/>
            <a:ext cx="2044149" cy="276999"/>
          </a:xfrm>
          <a:prstGeom prst="rect">
            <a:avLst/>
          </a:prstGeom>
        </p:spPr>
        <p:txBody>
          <a:bodyPr wrap="none">
            <a:spAutoFit/>
          </a:bodyPr>
          <a:lstStyle/>
          <a:p>
            <a:r>
              <a:rPr lang="nb-NO" sz="1200"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1277711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8" name="Rectangle 7"/>
          <p:cNvSpPr/>
          <p:nvPr/>
        </p:nvSpPr>
        <p:spPr>
          <a:xfrm>
            <a:off x="390530" y="1067367"/>
            <a:ext cx="11437213" cy="530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357" y="1505214"/>
            <a:ext cx="10367120" cy="4882729"/>
          </a:xfrm>
          <a:prstGeom prst="rect">
            <a:avLst/>
          </a:prstGeom>
        </p:spPr>
      </p:pic>
      <p:sp>
        <p:nvSpPr>
          <p:cNvPr id="10" name="Rounded Rectangle 9"/>
          <p:cNvSpPr/>
          <p:nvPr/>
        </p:nvSpPr>
        <p:spPr>
          <a:xfrm>
            <a:off x="1165760" y="4399459"/>
            <a:ext cx="10429892" cy="2141630"/>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11"/>
          <p:cNvSpPr/>
          <p:nvPr/>
        </p:nvSpPr>
        <p:spPr>
          <a:xfrm>
            <a:off x="1243495" y="4500778"/>
            <a:ext cx="10257460" cy="1824346"/>
          </a:xfrm>
          <a:prstGeom prst="rect">
            <a:avLst/>
          </a:prstGeom>
          <a:noFill/>
        </p:spPr>
        <p:txBody>
          <a:bodyPr wrap="square">
            <a:spAutoFit/>
          </a:bodyPr>
          <a:lstStyle/>
          <a:p>
            <a:pPr algn="ctr">
              <a:lnSpc>
                <a:spcPct val="150000"/>
              </a:lnSpc>
            </a:pPr>
            <a:r>
              <a:rPr lang="en-US" sz="4000" b="1" dirty="0">
                <a:solidFill>
                  <a:srgbClr val="FF0000"/>
                </a:solidFill>
                <a:latin typeface="Yu Gothic UI" panose="020B0500000000000000" pitchFamily="34" charset="-128"/>
                <a:ea typeface="Yu Gothic UI" panose="020B0500000000000000" pitchFamily="34" charset="-128"/>
              </a:rPr>
              <a:t>how can I quantify the accuracy of the estimated values?</a:t>
            </a:r>
          </a:p>
        </p:txBody>
      </p:sp>
      <p:sp>
        <p:nvSpPr>
          <p:cNvPr id="14" name="Rectangle 13"/>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tool: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 &amp; application </a:t>
            </a:r>
          </a:p>
        </p:txBody>
      </p:sp>
    </p:spTree>
    <p:extLst>
      <p:ext uri="{BB962C8B-B14F-4D97-AF65-F5344CB8AC3E}">
        <p14:creationId xmlns:p14="http://schemas.microsoft.com/office/powerpoint/2010/main" val="26889688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Accuracy of the estimated values</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323959" cy="49651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Option 1: split the points into two sets:</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The points used in the interpolation operation and the points used to validate the results</a:t>
            </a:r>
          </a:p>
          <a:p>
            <a:pPr marL="542925" lvl="0" indent="-542925" algn="just">
              <a:lnSpc>
                <a:spcPct val="100000"/>
              </a:lnSpc>
              <a:spcBef>
                <a:spcPts val="0"/>
              </a:spcBef>
              <a:buClr>
                <a:srgbClr val="1F7F79"/>
              </a:buClr>
              <a:buFont typeface="Segoe UI" panose="020B0502040204020203" pitchFamily="34" charset="0"/>
              <a:buChar char="⃣"/>
            </a:pPr>
            <a:endParaRPr lang="en-US" altLang="nb-NO" sz="9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542925" indent="-542925" algn="just">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Option 2: so called “leave-one-out cross validation analysis” </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Remove one data point from the dataset and interpolate its value using all other points in the dataset </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Repeat this process for each point in that dataset (the interpolator parameters remain constant)</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The interpolated values are then compared with the actual values from the omitted point</a:t>
            </a:r>
          </a:p>
          <a:p>
            <a:pPr marL="1350963" lvl="2" indent="-350838" algn="just">
              <a:lnSpc>
                <a:spcPct val="100000"/>
              </a:lnSpc>
              <a:spcBef>
                <a:spcPts val="0"/>
              </a:spcBef>
            </a:pPr>
            <a:r>
              <a:rPr lang="en-US" sz="2400" dirty="0">
                <a:solidFill>
                  <a:srgbClr val="000000"/>
                </a:solidFill>
                <a:latin typeface="Yu Gothic UI" panose="020B0500000000000000" pitchFamily="34" charset="-128"/>
                <a:ea typeface="Yu Gothic UI" panose="020B0500000000000000" pitchFamily="34" charset="-128"/>
              </a:rPr>
              <a:t>Statistics: example root-mean of squared residuals (RMSE)</a:t>
            </a:r>
            <a:endParaRPr lang="en-US" sz="2800" dirty="0">
              <a:solidFill>
                <a:srgbClr val="000000"/>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0449712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530" y="1067367"/>
            <a:ext cx="11437213" cy="530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Picture 2"/>
          <p:cNvPicPr>
            <a:picLocks noChangeAspect="1"/>
          </p:cNvPicPr>
          <p:nvPr/>
        </p:nvPicPr>
        <p:blipFill>
          <a:blip r:embed="rId3"/>
          <a:stretch>
            <a:fillRect/>
          </a:stretch>
        </p:blipFill>
        <p:spPr>
          <a:xfrm>
            <a:off x="1294151" y="4349775"/>
            <a:ext cx="400057" cy="564182"/>
          </a:xfrm>
          <a:prstGeom prst="rect">
            <a:avLst/>
          </a:prstGeom>
        </p:spPr>
      </p:pic>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2" name="Picture 1"/>
          <p:cNvPicPr>
            <a:picLocks noChangeAspect="1"/>
          </p:cNvPicPr>
          <p:nvPr/>
        </p:nvPicPr>
        <p:blipFill>
          <a:blip r:embed="rId4"/>
          <a:stretch>
            <a:fillRect/>
          </a:stretch>
        </p:blipFill>
        <p:spPr>
          <a:xfrm>
            <a:off x="756824" y="2114458"/>
            <a:ext cx="4885150" cy="1457665"/>
          </a:xfrm>
          <a:prstGeom prst="rect">
            <a:avLst/>
          </a:prstGeom>
        </p:spPr>
      </p:pic>
      <p:sp>
        <p:nvSpPr>
          <p:cNvPr id="4" name="Rectangle 3"/>
          <p:cNvSpPr/>
          <p:nvPr/>
        </p:nvSpPr>
        <p:spPr>
          <a:xfrm>
            <a:off x="799077" y="3790890"/>
            <a:ext cx="10662238" cy="2416046"/>
          </a:xfrm>
          <a:prstGeom prst="rect">
            <a:avLst/>
          </a:prstGeom>
        </p:spPr>
        <p:txBody>
          <a:bodyPr wrap="square">
            <a:spAutoFit/>
          </a:bodyPr>
          <a:lstStyle/>
          <a:p>
            <a:r>
              <a:rPr lang="en-US" sz="2800" dirty="0">
                <a:solidFill>
                  <a:srgbClr val="333333"/>
                </a:solidFill>
                <a:latin typeface="Yu Gothic UI" panose="020B0500000000000000" pitchFamily="34" charset="-128"/>
                <a:ea typeface="Yu Gothic UI" panose="020B0500000000000000" pitchFamily="34" charset="-128"/>
              </a:rPr>
              <a:t>Where</a:t>
            </a:r>
          </a:p>
          <a:p>
            <a:r>
              <a:rPr lang="en-US" sz="1100" dirty="0">
                <a:solidFill>
                  <a:srgbClr val="333333"/>
                </a:solidFill>
                <a:latin typeface="Yu Gothic UI" panose="020B0500000000000000" pitchFamily="34" charset="-128"/>
                <a:ea typeface="Yu Gothic UI" panose="020B0500000000000000" pitchFamily="34" charset="-128"/>
              </a:rPr>
              <a:t> </a:t>
            </a:r>
          </a:p>
          <a:p>
            <a:pPr marL="457200" indent="-457200">
              <a:buFont typeface="Arial" panose="020B0604020202020204" pitchFamily="34" charset="0"/>
              <a:buChar char="•"/>
            </a:pPr>
            <a:r>
              <a:rPr lang="en-US" sz="2800" dirty="0">
                <a:solidFill>
                  <a:srgbClr val="333333"/>
                </a:solidFill>
                <a:latin typeface="Yu Gothic UI" panose="020B0500000000000000" pitchFamily="34" charset="-128"/>
                <a:ea typeface="Yu Gothic UI" panose="020B0500000000000000" pitchFamily="34" charset="-128"/>
              </a:rPr>
              <a:t>    is the interpolated value at the unsampled location </a:t>
            </a:r>
            <a:r>
              <a:rPr lang="en-US" sz="2800" i="1" dirty="0" err="1">
                <a:solidFill>
                  <a:srgbClr val="333333"/>
                </a:solidFill>
                <a:latin typeface="Yu Gothic UI" panose="020B0500000000000000" pitchFamily="34" charset="-128"/>
                <a:ea typeface="Yu Gothic UI" panose="020B0500000000000000" pitchFamily="34" charset="-128"/>
              </a:rPr>
              <a:t>i</a:t>
            </a:r>
            <a:r>
              <a:rPr lang="en-US" sz="2800" dirty="0">
                <a:solidFill>
                  <a:srgbClr val="333333"/>
                </a:solidFill>
                <a:latin typeface="Yu Gothic UI" panose="020B0500000000000000" pitchFamily="34" charset="-128"/>
                <a:ea typeface="Yu Gothic UI" panose="020B0500000000000000" pitchFamily="34" charset="-128"/>
              </a:rPr>
              <a:t>  where the sample point was removed </a:t>
            </a:r>
          </a:p>
          <a:p>
            <a:pPr marL="457200" indent="-457200">
              <a:buFont typeface="Arial" panose="020B0604020202020204" pitchFamily="34" charset="0"/>
              <a:buChar char="•"/>
            </a:pPr>
            <a:r>
              <a:rPr lang="en-US" sz="2800" dirty="0">
                <a:solidFill>
                  <a:srgbClr val="333333"/>
                </a:solidFill>
                <a:latin typeface="Yu Gothic UI" panose="020B0500000000000000" pitchFamily="34" charset="-128"/>
                <a:ea typeface="Yu Gothic UI" panose="020B0500000000000000" pitchFamily="34" charset="-128"/>
              </a:rPr>
              <a:t>    is the true value at location </a:t>
            </a:r>
            <a:r>
              <a:rPr lang="en-US" sz="2800" i="1" dirty="0" err="1">
                <a:solidFill>
                  <a:srgbClr val="333333"/>
                </a:solidFill>
                <a:latin typeface="Yu Gothic UI" panose="020B0500000000000000" pitchFamily="34" charset="-128"/>
                <a:ea typeface="Yu Gothic UI" panose="020B0500000000000000" pitchFamily="34" charset="-128"/>
              </a:rPr>
              <a:t>i</a:t>
            </a:r>
            <a:r>
              <a:rPr lang="en-US" sz="2800" dirty="0">
                <a:solidFill>
                  <a:srgbClr val="333333"/>
                </a:solidFill>
                <a:latin typeface="Yu Gothic UI" panose="020B0500000000000000" pitchFamily="34" charset="-128"/>
                <a:ea typeface="Yu Gothic UI" panose="020B0500000000000000" pitchFamily="34" charset="-128"/>
              </a:rPr>
              <a:t> </a:t>
            </a:r>
          </a:p>
          <a:p>
            <a:pPr marL="457200" indent="-457200">
              <a:buFont typeface="Arial" panose="020B0604020202020204" pitchFamily="34" charset="0"/>
              <a:buChar char="•"/>
            </a:pPr>
            <a:r>
              <a:rPr lang="en-US" sz="2800" i="1" dirty="0">
                <a:solidFill>
                  <a:srgbClr val="333333"/>
                </a:solidFill>
                <a:latin typeface="Yu Gothic UI" panose="020B0500000000000000" pitchFamily="34" charset="-128"/>
                <a:ea typeface="Yu Gothic UI" panose="020B0500000000000000" pitchFamily="34" charset="-128"/>
              </a:rPr>
              <a:t>n</a:t>
            </a:r>
            <a:r>
              <a:rPr lang="en-US" sz="2800" dirty="0">
                <a:solidFill>
                  <a:srgbClr val="333333"/>
                </a:solidFill>
                <a:latin typeface="Yu Gothic UI" panose="020B0500000000000000" pitchFamily="34" charset="-128"/>
                <a:ea typeface="Yu Gothic UI" panose="020B0500000000000000" pitchFamily="34" charset="-128"/>
              </a:rPr>
              <a:t> is the number of points in the dataset</a:t>
            </a:r>
            <a:endParaRPr lang="nb-NO" sz="2800" dirty="0">
              <a:latin typeface="Yu Gothic UI" panose="020B0500000000000000" pitchFamily="34" charset="-128"/>
              <a:ea typeface="Yu Gothic UI" panose="020B0500000000000000" pitchFamily="34" charset="-128"/>
            </a:endParaRPr>
          </a:p>
        </p:txBody>
      </p:sp>
      <p:sp>
        <p:nvSpPr>
          <p:cNvPr id="10" name="Rectangle 3"/>
          <p:cNvSpPr txBox="1">
            <a:spLocks noChangeArrowheads="1"/>
          </p:cNvSpPr>
          <p:nvPr/>
        </p:nvSpPr>
        <p:spPr>
          <a:xfrm>
            <a:off x="606103" y="1425067"/>
            <a:ext cx="11323959" cy="6893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Option 2: so called “leave-one-out cross validation analysis” </a:t>
            </a:r>
          </a:p>
        </p:txBody>
      </p:sp>
      <p:pic>
        <p:nvPicPr>
          <p:cNvPr id="7" name="Picture 6"/>
          <p:cNvPicPr>
            <a:picLocks noChangeAspect="1"/>
          </p:cNvPicPr>
          <p:nvPr/>
        </p:nvPicPr>
        <p:blipFill>
          <a:blip r:embed="rId5"/>
          <a:stretch>
            <a:fillRect/>
          </a:stretch>
        </p:blipFill>
        <p:spPr>
          <a:xfrm>
            <a:off x="1294151" y="5303712"/>
            <a:ext cx="412404" cy="402094"/>
          </a:xfrm>
          <a:prstGeom prst="rect">
            <a:avLst/>
          </a:prstGeom>
        </p:spPr>
      </p:pic>
      <p:sp>
        <p:nvSpPr>
          <p:cNvPr id="12" name="Rectangle 11"/>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Accuracy of the estimated values</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43399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What is a spatial interpolation?</a:t>
            </a:r>
          </a:p>
        </p:txBody>
      </p:sp>
      <p:sp>
        <p:nvSpPr>
          <p:cNvPr id="5" name="Rectangle 3"/>
          <p:cNvSpPr txBox="1">
            <a:spLocks noChangeArrowheads="1"/>
          </p:cNvSpPr>
          <p:nvPr/>
        </p:nvSpPr>
        <p:spPr>
          <a:xfrm>
            <a:off x="482866" y="1454430"/>
            <a:ext cx="11417034"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E</a:t>
            </a: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xamples of spatial interpolation (or extrapolation) </a:t>
            </a:r>
          </a:p>
          <a:p>
            <a:pPr marL="542925" lvl="1" indent="0" algn="just">
              <a:lnSpc>
                <a:spcPct val="100000"/>
              </a:lnSpc>
              <a:spcBef>
                <a:spcPts val="0"/>
              </a:spcBef>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1. elevation between survey benchmark locations to create a digital elevation model (DEM);</a:t>
            </a:r>
          </a:p>
        </p:txBody>
      </p:sp>
      <p:sp>
        <p:nvSpPr>
          <p:cNvPr id="2" name="Rectangle 1"/>
          <p:cNvSpPr/>
          <p:nvPr/>
        </p:nvSpPr>
        <p:spPr>
          <a:xfrm>
            <a:off x="482865" y="2760936"/>
            <a:ext cx="11334665" cy="954107"/>
          </a:xfrm>
          <a:prstGeom prst="rect">
            <a:avLst/>
          </a:prstGeom>
        </p:spPr>
        <p:txBody>
          <a:bodyPr wrap="square">
            <a:spAutoFit/>
          </a:bodyPr>
          <a:lstStyle/>
          <a:p>
            <a:pPr marL="542925" lvl="1" algn="just">
              <a:lnSpc>
                <a:spcPct val="100000"/>
              </a:lnSpc>
              <a:spcBef>
                <a:spcPts val="0"/>
              </a:spcBef>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2. meteorological conditions such as precipitation or temperature at locations other than weather stations;</a:t>
            </a:r>
          </a:p>
        </p:txBody>
      </p:sp>
      <p:sp>
        <p:nvSpPr>
          <p:cNvPr id="3" name="Rectangle 2"/>
          <p:cNvSpPr/>
          <p:nvPr/>
        </p:nvSpPr>
        <p:spPr>
          <a:xfrm>
            <a:off x="482864" y="3670376"/>
            <a:ext cx="11417036" cy="954107"/>
          </a:xfrm>
          <a:prstGeom prst="rect">
            <a:avLst/>
          </a:prstGeom>
        </p:spPr>
        <p:txBody>
          <a:bodyPr wrap="square">
            <a:spAutoFit/>
          </a:bodyPr>
          <a:lstStyle/>
          <a:p>
            <a:pPr marL="542925" lvl="1" algn="just">
              <a:lnSpc>
                <a:spcPct val="100000"/>
              </a:lnSpc>
              <a:spcBef>
                <a:spcPts val="0"/>
              </a:spcBef>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3. a continuous air pollution surface from a network of regulatory monitoring stations (e.g. measuring NO2, ozone, etc.)</a:t>
            </a:r>
            <a:endParaRPr lang="en-US" altLang="nb-NO" sz="1200"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482863" y="4598356"/>
            <a:ext cx="11417036" cy="1892826"/>
          </a:xfrm>
          <a:prstGeom prst="rect">
            <a:avLst/>
          </a:prstGeom>
        </p:spPr>
        <p:txBody>
          <a:bodyPr wrap="square">
            <a:spAutoFit/>
          </a:bodyPr>
          <a:lstStyle/>
          <a:p>
            <a:pPr marL="542925" lvl="1" algn="just">
              <a:lnSpc>
                <a:spcPct val="100000"/>
              </a:lnSpc>
              <a:spcBef>
                <a:spcPts val="0"/>
              </a:spcBef>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4. indicators of water quality (e.g. salinity, temperature, dissolved oxygen) in surface water bodies based on field measurements at a set of sampling locations.</a:t>
            </a:r>
          </a:p>
          <a:p>
            <a:pPr marL="893763" lvl="1" indent="-350838" algn="just">
              <a:lnSpc>
                <a:spcPct val="100000"/>
              </a:lnSpc>
              <a:spcBef>
                <a:spcPts val="0"/>
              </a:spcBef>
              <a:buFont typeface="Segoe UI" panose="020B0502040204020203" pitchFamily="34" charset="0"/>
              <a:buChar char="–"/>
            </a:pPr>
            <a:endParaRPr lang="en-US" altLang="nb-NO" sz="5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gn="just">
              <a:lnSpc>
                <a:spcPct val="100000"/>
              </a:lnSpc>
              <a:spcBef>
                <a:spcPts val="0"/>
              </a:spcBef>
              <a:buFont typeface="Segoe UI" panose="020B0502040204020203" pitchFamily="34" charset="0"/>
              <a:buChar char="–"/>
            </a:pPr>
            <a:r>
              <a:rPr lang="en-US" altLang="nb-NO" sz="2800"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 Do you have other examples?</a:t>
            </a:r>
            <a:endParaRPr lang="en-US" altLang="nb-NO" sz="1200"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35609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90530" y="1067367"/>
            <a:ext cx="11437213" cy="53099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4" name="Rectangle 3"/>
          <p:cNvSpPr/>
          <p:nvPr/>
        </p:nvSpPr>
        <p:spPr>
          <a:xfrm>
            <a:off x="5376333" y="3063948"/>
            <a:ext cx="5884334" cy="2246769"/>
          </a:xfrm>
          <a:prstGeom prst="rect">
            <a:avLst/>
          </a:prstGeom>
        </p:spPr>
        <p:txBody>
          <a:bodyPr wrap="square">
            <a:spAutoFit/>
          </a:bodyPr>
          <a:lstStyle/>
          <a:p>
            <a:pPr algn="ctr"/>
            <a:r>
              <a:rPr lang="en-US" sz="2800" dirty="0">
                <a:solidFill>
                  <a:srgbClr val="333333"/>
                </a:solidFill>
                <a:latin typeface="Yu Gothic UI" panose="020B0500000000000000" pitchFamily="34" charset="-128"/>
                <a:ea typeface="Yu Gothic UI" panose="020B0500000000000000" pitchFamily="34" charset="-128"/>
              </a:rPr>
              <a:t>Scatter plot fitting predicted values vs. the observed values at each sampled location following a </a:t>
            </a:r>
          </a:p>
          <a:p>
            <a:pPr algn="ctr"/>
            <a:r>
              <a:rPr lang="en-US" sz="2800" dirty="0">
                <a:solidFill>
                  <a:srgbClr val="333333"/>
                </a:solidFill>
                <a:latin typeface="Yu Gothic UI" panose="020B0500000000000000" pitchFamily="34" charset="-128"/>
                <a:ea typeface="Yu Gothic UI" panose="020B0500000000000000" pitchFamily="34" charset="-128"/>
              </a:rPr>
              <a:t>leave-one-out cross validation analysis</a:t>
            </a:r>
            <a:endParaRPr lang="nb-NO" sz="2800" dirty="0">
              <a:latin typeface="Yu Gothic UI" panose="020B0500000000000000" pitchFamily="34" charset="-128"/>
              <a:ea typeface="Yu Gothic UI" panose="020B0500000000000000" pitchFamily="34"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037" r="21560"/>
          <a:stretch/>
        </p:blipFill>
        <p:spPr>
          <a:xfrm>
            <a:off x="493953" y="2003259"/>
            <a:ext cx="5045610" cy="4368149"/>
          </a:xfrm>
          <a:prstGeom prst="rect">
            <a:avLst/>
          </a:prstGeom>
        </p:spPr>
      </p:pic>
      <p:sp>
        <p:nvSpPr>
          <p:cNvPr id="9" name="Rectangle 3"/>
          <p:cNvSpPr txBox="1">
            <a:spLocks noChangeArrowheads="1"/>
          </p:cNvSpPr>
          <p:nvPr/>
        </p:nvSpPr>
        <p:spPr>
          <a:xfrm>
            <a:off x="606103" y="1425067"/>
            <a:ext cx="11323959" cy="6893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Option 2: so called “leave-one-out cross validation analysis” </a:t>
            </a:r>
          </a:p>
        </p:txBody>
      </p:sp>
      <p:sp>
        <p:nvSpPr>
          <p:cNvPr id="12" name="Rectangle 11"/>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Accuracy of the estimated values</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3" name="Rectangle 12"/>
          <p:cNvSpPr/>
          <p:nvPr/>
        </p:nvSpPr>
        <p:spPr>
          <a:xfrm>
            <a:off x="9869324" y="6106827"/>
            <a:ext cx="2044149" cy="276999"/>
          </a:xfrm>
          <a:prstGeom prst="rect">
            <a:avLst/>
          </a:prstGeom>
        </p:spPr>
        <p:txBody>
          <a:bodyPr wrap="none">
            <a:spAutoFit/>
          </a:bodyPr>
          <a:lstStyle/>
          <a:p>
            <a:r>
              <a:rPr lang="nb-NO" sz="1200"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20114721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5E6974"/>
            </a:gs>
            <a:gs pos="35000">
              <a:srgbClr val="273037">
                <a:lumMod val="100000"/>
                <a:alpha val="94000"/>
              </a:srgbClr>
            </a:gs>
            <a:gs pos="64000">
              <a:srgbClr val="262F36"/>
            </a:gs>
            <a:gs pos="100000">
              <a:srgbClr val="232B32"/>
            </a:gs>
          </a:gsLst>
          <a:lin ang="16200000" scaled="0"/>
          <a:tileRect/>
        </a:gradFill>
        <a:effectLst/>
      </p:bgPr>
    </p:bg>
    <p:spTree>
      <p:nvGrpSpPr>
        <p:cNvPr id="1" name=""/>
        <p:cNvGrpSpPr/>
        <p:nvPr/>
      </p:nvGrpSpPr>
      <p:grpSpPr>
        <a:xfrm>
          <a:off x="0" y="0"/>
          <a:ext cx="0" cy="0"/>
          <a:chOff x="0" y="0"/>
          <a:chExt cx="0" cy="0"/>
        </a:xfrm>
      </p:grpSpPr>
      <p:sp>
        <p:nvSpPr>
          <p:cNvPr id="6" name="Rectangle 5"/>
          <p:cNvSpPr/>
          <p:nvPr/>
        </p:nvSpPr>
        <p:spPr>
          <a:xfrm>
            <a:off x="3997036" y="2581756"/>
            <a:ext cx="6552049"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rPr>
              <a:t>Thanks!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rPr>
              <a:t>Feedback questions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nb-NO" sz="2400" b="1" i="0" u="none" strike="noStrike" kern="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b-NO" altLang="nb-NO"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endParaRPr kumimoji="0" lang="nb-NO" altLang="nb-NO" sz="3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5818"/>
          <a:stretch/>
        </p:blipFill>
        <p:spPr>
          <a:xfrm>
            <a:off x="-9144" y="1087073"/>
            <a:ext cx="3095244" cy="4172496"/>
          </a:xfrm>
          <a:prstGeom prst="rect">
            <a:avLst/>
          </a:prstGeom>
        </p:spPr>
      </p:pic>
    </p:spTree>
    <p:extLst>
      <p:ext uri="{BB962C8B-B14F-4D97-AF65-F5344CB8AC3E}">
        <p14:creationId xmlns:p14="http://schemas.microsoft.com/office/powerpoint/2010/main" val="3830101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12059</TotalTime>
  <Words>9330</Words>
  <Application>Microsoft Office PowerPoint</Application>
  <PresentationFormat>Widescreen</PresentationFormat>
  <Paragraphs>1005</Paragraphs>
  <Slides>91</Slides>
  <Notes>85</Notes>
  <HiddenSlides>1</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91</vt:i4>
      </vt:variant>
    </vt:vector>
  </HeadingPairs>
  <TitlesOfParts>
    <vt:vector size="102" baseType="lpstr">
      <vt:lpstr>Yu Gothic UI</vt:lpstr>
      <vt:lpstr>Arial</vt:lpstr>
      <vt:lpstr>Calibri</vt:lpstr>
      <vt:lpstr>Calibri Light</vt:lpstr>
      <vt:lpstr>Courier New</vt:lpstr>
      <vt:lpstr>Segoe UI</vt:lpstr>
      <vt:lpstr>Times</vt:lpstr>
      <vt:lpstr>Verdana</vt:lpstr>
      <vt:lpstr>Office Theme</vt:lpstr>
      <vt:lpstr>2_Office Theme</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Livia Piermattei</dc:creator>
  <cp:lastModifiedBy>Erik Martin Lund</cp:lastModifiedBy>
  <cp:revision>329</cp:revision>
  <cp:lastPrinted>2024-01-25T19:02:20Z</cp:lastPrinted>
  <dcterms:created xsi:type="dcterms:W3CDTF">2020-12-02T09:24:46Z</dcterms:created>
  <dcterms:modified xsi:type="dcterms:W3CDTF">2024-08-05T13:35:35Z</dcterms:modified>
</cp:coreProperties>
</file>